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6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9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1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2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3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4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theme/theme15.xml" ContentType="application/vnd.openxmlformats-officedocument.theme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6" r:id="rId1"/>
    <p:sldMasterId id="2147483702" r:id="rId2"/>
    <p:sldMasterId id="2147483759" r:id="rId3"/>
    <p:sldMasterId id="2147483771" r:id="rId4"/>
    <p:sldMasterId id="2147483778" r:id="rId5"/>
    <p:sldMasterId id="2147483827" r:id="rId6"/>
    <p:sldMasterId id="2147483854" r:id="rId7"/>
    <p:sldMasterId id="2147483865" r:id="rId8"/>
    <p:sldMasterId id="2147483877" r:id="rId9"/>
    <p:sldMasterId id="2147483888" r:id="rId10"/>
    <p:sldMasterId id="2147483939" r:id="rId11"/>
    <p:sldMasterId id="2147483972" r:id="rId12"/>
    <p:sldMasterId id="2147483979" r:id="rId13"/>
    <p:sldMasterId id="2147484050" r:id="rId14"/>
    <p:sldMasterId id="2147484180" r:id="rId15"/>
    <p:sldMasterId id="2147484257" r:id="rId16"/>
  </p:sldMasterIdLst>
  <p:notesMasterIdLst>
    <p:notesMasterId r:id="rId18"/>
  </p:notesMasterIdLst>
  <p:handoutMasterIdLst>
    <p:handoutMasterId r:id="rId19"/>
  </p:handoutMasterIdLst>
  <p:sldIdLst>
    <p:sldId id="674" r:id="rId1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66CCFF"/>
    <a:srgbClr val="000000"/>
    <a:srgbClr val="D6D411"/>
    <a:srgbClr val="F5F213"/>
    <a:srgbClr val="C6C511"/>
    <a:srgbClr val="937A04"/>
    <a:srgbClr val="6699FF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2573" autoAdjust="0"/>
  </p:normalViewPr>
  <p:slideViewPr>
    <p:cSldViewPr>
      <p:cViewPr>
        <p:scale>
          <a:sx n="75" d="100"/>
          <a:sy n="75" d="100"/>
        </p:scale>
        <p:origin x="-12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32"/>
    </p:cViewPr>
  </p:sorterViewPr>
  <p:notesViewPr>
    <p:cSldViewPr>
      <p:cViewPr varScale="1">
        <p:scale>
          <a:sx n="60" d="100"/>
          <a:sy n="60" d="100"/>
        </p:scale>
        <p:origin x="-2730" y="-78"/>
      </p:cViewPr>
      <p:guideLst>
        <p:guide orient="horz" pos="2932"/>
        <p:guide orient="horz" pos="2928"/>
        <p:guide pos="221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29679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2" y="8829679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B113EFB2-6356-1346-806F-C9C790B5A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9" rIns="93137" bIns="46569" numCol="1" anchor="t" anchorCtr="0" compatLnSpc="1">
            <a:prstTxWarp prst="textNoShape">
              <a:avLst/>
            </a:prstTxWarp>
          </a:bodyPr>
          <a:lstStyle>
            <a:lvl1pPr algn="r" defTabSz="931487">
              <a:defRPr sz="1200" b="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04" tIns="45700" rIns="91404" bIns="45700"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2" y="4416429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9" rIns="93137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9" rIns="93137" bIns="46569" numCol="1" anchor="b" anchorCtr="0" compatLnSpc="1">
            <a:prstTxWarp prst="textNoShape">
              <a:avLst/>
            </a:prstTxWarp>
          </a:bodyPr>
          <a:lstStyle>
            <a:lvl1pPr algn="l" defTabSz="931487">
              <a:defRPr sz="1200" b="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9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9" rIns="93137" bIns="46569" numCol="1" anchor="b" anchorCtr="0" compatLnSpc="1">
            <a:prstTxWarp prst="textNoShape">
              <a:avLst/>
            </a:prstTxWarp>
          </a:bodyPr>
          <a:lstStyle>
            <a:lvl1pPr algn="r" defTabSz="931487">
              <a:defRPr sz="12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BE190-C837-674D-8236-36EFB0D5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4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7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705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>
                <a:solidFill>
                  <a:schemeClr val="accent5">
                    <a:lumMod val="75000"/>
                  </a:schemeClr>
                </a:solidFill>
              </a:rPr>
              <a:t>Copyright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</a:rPr>
              <a:t>2017</a:t>
            </a:r>
            <a:r>
              <a:rPr lang="en-US" sz="900" b="0" baseline="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</a:rPr>
              <a:t>Puma </a:t>
            </a:r>
            <a:r>
              <a:rPr lang="en-US" sz="900" b="0" dirty="0">
                <a:solidFill>
                  <a:schemeClr val="accent5">
                    <a:lumMod val="75000"/>
                  </a:schemeClr>
                </a:solidFill>
              </a:rPr>
              <a:t>Biotechnology</a:t>
            </a:r>
          </a:p>
        </p:txBody>
      </p:sp>
    </p:spTree>
    <p:extLst>
      <p:ext uri="{BB962C8B-B14F-4D97-AF65-F5344CB8AC3E}">
        <p14:creationId xmlns:p14="http://schemas.microsoft.com/office/powerpoint/2010/main" val="164587136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>
                <a:solidFill>
                  <a:schemeClr val="accent5">
                    <a:lumMod val="75000"/>
                  </a:schemeClr>
                </a:solidFill>
              </a:rPr>
              <a:t>Copyright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</a:rPr>
              <a:t>2017 </a:t>
            </a:r>
            <a:r>
              <a:rPr lang="en-US" sz="900" b="0" dirty="0">
                <a:solidFill>
                  <a:schemeClr val="accent5">
                    <a:lumMod val="75000"/>
                  </a:schemeClr>
                </a:solidFill>
              </a:rPr>
              <a:t>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49550781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>
                <a:solidFill>
                  <a:schemeClr val="accent5">
                    <a:lumMod val="75000"/>
                  </a:schemeClr>
                </a:solidFill>
              </a:rPr>
              <a:t>Copyright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</a:rPr>
              <a:t>2017 </a:t>
            </a:r>
            <a:r>
              <a:rPr lang="en-US" sz="900" b="0" dirty="0">
                <a:solidFill>
                  <a:schemeClr val="accent5">
                    <a:lumMod val="75000"/>
                  </a:schemeClr>
                </a:solidFill>
              </a:rPr>
              <a:t>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5089084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30718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5" y="44434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cs typeface="Arial"/>
            </a:endParaRPr>
          </a:p>
        </p:txBody>
      </p:sp>
      <p:pic>
        <p:nvPicPr>
          <p:cNvPr id="5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bio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44" y="0"/>
            <a:ext cx="1533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cs typeface="Arial"/>
            </a:endParaRPr>
          </a:p>
        </p:txBody>
      </p:sp>
      <p:pic>
        <p:nvPicPr>
          <p:cNvPr id="10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3" y="1"/>
            <a:ext cx="1524003" cy="1524003"/>
          </a:xfrm>
          <a:prstGeom prst="rect">
            <a:avLst/>
          </a:prstGeom>
        </p:spPr>
      </p:pic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cs typeface="Arial"/>
            </a:endParaRPr>
          </a:p>
        </p:txBody>
      </p:sp>
      <p:pic>
        <p:nvPicPr>
          <p:cNvPr id="16" name="Picture 12" descr="bio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io9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3" y="1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4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Copyright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2017 </a:t>
            </a:r>
            <a:r>
              <a:rPr lang="en-US" sz="900" b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1260078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8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09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8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74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7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89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Copyright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2017 </a:t>
            </a:r>
            <a:r>
              <a:rPr lang="en-US" sz="900" b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92099791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30718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5" y="44434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bio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44" y="0"/>
            <a:ext cx="1533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3" y="1"/>
            <a:ext cx="1524003" cy="1524003"/>
          </a:xfrm>
          <a:prstGeom prst="rect">
            <a:avLst/>
          </a:prstGeom>
        </p:spPr>
      </p:pic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6" name="Picture 12" descr="bio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io9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3" y="1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4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</a:rPr>
              <a:t>Copyright 2017 Puma Biotechnology</a:t>
            </a:r>
            <a:endParaRPr lang="en-US" sz="900" b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2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56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4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24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0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0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8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043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</a:rPr>
              <a:t>Copyright 2017 Puma Biotechnology</a:t>
            </a:r>
            <a:endParaRPr lang="en-US" sz="900" b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2656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</a:rPr>
              <a:t>Copyright 2017 Puma Biotechnology</a:t>
            </a:r>
            <a:endParaRPr lang="en-US" sz="900" b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81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2838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381000"/>
            <a:ext cx="8382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1574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01283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1367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2195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8741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6239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15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984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3333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0676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4899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7408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0780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794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30718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5" y="44434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bio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0"/>
            <a:ext cx="1533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12" descr="bio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bio9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47" y="0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6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98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9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57800" y="235743"/>
            <a:ext cx="3810000" cy="228600"/>
          </a:xfrm>
        </p:spPr>
        <p:txBody>
          <a:bodyPr anchor="ctr"/>
          <a:lstStyle>
            <a:lvl1pPr algn="r">
              <a:defRPr sz="1000" b="0" i="1">
                <a:solidFill>
                  <a:schemeClr val="bg1"/>
                </a:solidFill>
              </a:defRPr>
            </a:lvl1pPr>
            <a:lvl2pPr algn="r">
              <a:defRPr sz="1000"/>
            </a:lvl2pPr>
            <a:lvl3pPr algn="r">
              <a:defRPr sz="100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6477000"/>
            <a:ext cx="3276600" cy="228600"/>
          </a:xfrm>
        </p:spPr>
        <p:txBody>
          <a:bodyPr anchor="b"/>
          <a:lstStyle>
            <a:lvl1pPr>
              <a:defRPr sz="800" i="1"/>
            </a:lvl1pPr>
            <a:lvl2pPr>
              <a:defRPr sz="800" i="1"/>
            </a:lvl2pPr>
            <a:lvl3pPr>
              <a:defRPr sz="800" i="1"/>
            </a:lvl3pPr>
            <a:lvl4pPr>
              <a:defRPr sz="800" i="1"/>
            </a:lvl4pPr>
            <a:lvl5pPr>
              <a:defRPr sz="800" i="1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400300" y="1524000"/>
            <a:ext cx="4343400" cy="457200"/>
          </a:xfrm>
        </p:spPr>
        <p:txBody>
          <a:bodyPr anchor="ctr"/>
          <a:lstStyle>
            <a:lvl1pPr algn="ctr">
              <a:defRPr sz="1300" b="1" baseline="0"/>
            </a:lvl1pPr>
          </a:lstStyle>
          <a:p>
            <a:pPr lvl="0"/>
            <a:r>
              <a:rPr lang="en-US" dirty="0" smtClean="0"/>
              <a:t>Insert Slide / Chart Title</a:t>
            </a:r>
          </a:p>
        </p:txBody>
      </p:sp>
    </p:spTree>
    <p:extLst>
      <p:ext uri="{BB962C8B-B14F-4D97-AF65-F5344CB8AC3E}">
        <p14:creationId xmlns:p14="http://schemas.microsoft.com/office/powerpoint/2010/main" val="1958328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890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8073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381000"/>
            <a:ext cx="8382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0693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38166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6220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755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1961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8067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13908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930834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13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4431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5401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7269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805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3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6452"/>
            <a:ext cx="9144000" cy="553998"/>
          </a:xfrm>
          <a:gradFill>
            <a:gsLst>
              <a:gs pos="60000">
                <a:srgbClr val="8CB4E3">
                  <a:alpha val="80000"/>
                </a:srgbClr>
              </a:gs>
              <a:gs pos="40000">
                <a:srgbClr val="8CB4E3">
                  <a:alpha val="80000"/>
                </a:srgbClr>
              </a:gs>
              <a:gs pos="0">
                <a:schemeClr val="bg1">
                  <a:alpha val="80000"/>
                </a:schemeClr>
              </a:gs>
              <a:gs pos="100000">
                <a:schemeClr val="bg1">
                  <a:alpha val="80000"/>
                </a:schemeClr>
              </a:gs>
            </a:gsLst>
          </a:gradFill>
        </p:spPr>
        <p:txBody>
          <a:bodyPr>
            <a:spAutoFit/>
          </a:bodyPr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49040"/>
            <a:ext cx="8229600" cy="1828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65873"/>
            <a:ext cx="3657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6587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44825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50751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967420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6191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735549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576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5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096676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861435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36472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59807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Calibri"/>
              </a:rPr>
              <a:t>CONFIDENTIAL – FOR PUMA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6D79-6D78-4C39-B8F4-F5DD92BCEE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451028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146848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627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0598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571255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43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890374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7700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9291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96783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9DC69-360C-4EED-988E-6580878FED2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9094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371739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9479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113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69220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5774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22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12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30718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5" y="44434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bio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0"/>
            <a:ext cx="1533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12" descr="bio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bio9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47" y="0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7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8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29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6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42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98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365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478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4034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19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49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04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9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8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0129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2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330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12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879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413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1363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2176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5381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726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560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04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9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89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0718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5" y="44434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bio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44" y="0"/>
            <a:ext cx="1533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12" descr="bio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bio1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44" y="0"/>
            <a:ext cx="1533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bio9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899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248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6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63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6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57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1363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248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301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5381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04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98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89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127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381000"/>
            <a:ext cx="8382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104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85278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339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520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0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77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220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90034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5755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21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23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610600" y="64008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2888">
              <a:defRPr sz="12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BE190-C837-674D-8236-36EFB0D572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1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04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98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89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9DC69-360C-4EED-988E-6580878FED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575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381000"/>
            <a:ext cx="8382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357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0878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244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2257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672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583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835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697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828800"/>
            <a:ext cx="83820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416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4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9DC69-360C-4EED-988E-6580878FED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273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128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181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578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30718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5" y="44434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cs typeface="Arial"/>
            </a:endParaRPr>
          </a:p>
        </p:txBody>
      </p:sp>
      <p:pic>
        <p:nvPicPr>
          <p:cNvPr id="5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bio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44" y="0"/>
            <a:ext cx="1533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cs typeface="Arial"/>
            </a:endParaRPr>
          </a:p>
        </p:txBody>
      </p:sp>
      <p:pic>
        <p:nvPicPr>
          <p:cNvPr id="10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3" y="1"/>
            <a:ext cx="1524003" cy="1524003"/>
          </a:xfrm>
          <a:prstGeom prst="rect">
            <a:avLst/>
          </a:prstGeom>
        </p:spPr>
      </p:pic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cs typeface="Arial"/>
            </a:endParaRPr>
          </a:p>
        </p:txBody>
      </p:sp>
      <p:pic>
        <p:nvPicPr>
          <p:cNvPr id="16" name="Picture 12" descr="bio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io9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3" y="1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22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Copyright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2016 </a:t>
            </a:r>
            <a:r>
              <a:rPr lang="en-US" sz="900" b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57732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5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7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7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6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50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6105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56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Copyright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2016 </a:t>
            </a:r>
            <a:r>
              <a:rPr lang="en-US" sz="900" b="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9523111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30718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5" y="44434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bio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44" y="0"/>
            <a:ext cx="1533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12" descr="bio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bio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3" y="1"/>
            <a:ext cx="1524003" cy="1524003"/>
          </a:xfrm>
          <a:prstGeom prst="rect">
            <a:avLst/>
          </a:prstGeom>
        </p:spPr>
      </p:pic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6" name="Picture 12" descr="bio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81" y="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io9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0"/>
            <a:ext cx="1517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4"/>
            <a:ext cx="45434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3" y="1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06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600200" y="6465243"/>
            <a:ext cx="2590800" cy="2308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900" b="0" dirty="0">
                <a:solidFill>
                  <a:schemeClr val="accent5">
                    <a:lumMod val="75000"/>
                  </a:schemeClr>
                </a:solidFill>
              </a:rPr>
              <a:t>Copyright </a:t>
            </a: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</a:rPr>
              <a:t>2017 </a:t>
            </a:r>
            <a:r>
              <a:rPr lang="en-US" sz="900" b="0" dirty="0">
                <a:solidFill>
                  <a:schemeClr val="accent5">
                    <a:lumMod val="75000"/>
                  </a:schemeClr>
                </a:solidFill>
              </a:rPr>
              <a:t>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2885452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572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8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20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02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36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6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 marL="742950" indent="-28575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0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slideLayout" Target="../slideLayouts/slideLayout135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image" Target="../media/image1.png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13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12" Type="http://schemas.openxmlformats.org/officeDocument/2006/relationships/slideLayout" Target="../slideLayouts/slideLayout151.xml"/><Relationship Id="rId2" Type="http://schemas.openxmlformats.org/officeDocument/2006/relationships/slideLayout" Target="../slideLayouts/slideLayout14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11" Type="http://schemas.openxmlformats.org/officeDocument/2006/relationships/slideLayout" Target="../slideLayouts/slideLayout150.xml"/><Relationship Id="rId5" Type="http://schemas.openxmlformats.org/officeDocument/2006/relationships/slideLayout" Target="../slideLayouts/slideLayout144.xml"/><Relationship Id="rId15" Type="http://schemas.openxmlformats.org/officeDocument/2006/relationships/theme" Target="../theme/theme13.xml"/><Relationship Id="rId10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143.xml"/><Relationship Id="rId9" Type="http://schemas.openxmlformats.org/officeDocument/2006/relationships/slideLayout" Target="../slideLayouts/slideLayout148.xml"/><Relationship Id="rId14" Type="http://schemas.openxmlformats.org/officeDocument/2006/relationships/slideLayout" Target="../slideLayouts/slideLayout15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slideLayout" Target="../slideLayouts/slideLayout16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Relationship Id="rId14" Type="http://schemas.openxmlformats.org/officeDocument/2006/relationships/image" Target="../media/image7.emf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slideLayout" Target="../slideLayouts/slideLayout178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slideLayout" Target="../slideLayouts/slideLayout177.xml"/><Relationship Id="rId2" Type="http://schemas.openxmlformats.org/officeDocument/2006/relationships/slideLayout" Target="../slideLayouts/slideLayout16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5" Type="http://schemas.openxmlformats.org/officeDocument/2006/relationships/theme" Target="../theme/theme15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Relationship Id="rId14" Type="http://schemas.openxmlformats.org/officeDocument/2006/relationships/slideLayout" Target="../slideLayouts/slideLayout179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2.xml"/><Relationship Id="rId2" Type="http://schemas.openxmlformats.org/officeDocument/2006/relationships/slideLayout" Target="../slideLayouts/slideLayout181.xml"/><Relationship Id="rId1" Type="http://schemas.openxmlformats.org/officeDocument/2006/relationships/slideLayout" Target="../slideLayouts/slideLayout180.xml"/><Relationship Id="rId5" Type="http://schemas.openxmlformats.org/officeDocument/2006/relationships/image" Target="../media/image1.png"/><Relationship Id="rId4" Type="http://schemas.openxmlformats.org/officeDocument/2006/relationships/theme" Target="../theme/theme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55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87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0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 userDrawn="1"/>
        </p:nvSpPr>
        <p:spPr bwMode="auto">
          <a:xfrm>
            <a:off x="1905000" y="6477005"/>
            <a:ext cx="3733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10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   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 userDrawn="1"/>
        </p:nvSpPr>
        <p:spPr bwMode="auto">
          <a:xfrm>
            <a:off x="8001000" y="6491291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1200" b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+mn-ea"/>
              <a:cs typeface="Arial" charset="0"/>
            </a:endParaRPr>
          </a:p>
        </p:txBody>
      </p:sp>
      <p:pic>
        <p:nvPicPr>
          <p:cNvPr id="4103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89DC69-360C-4EED-988E-6580878FED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800" r:id="rId12"/>
    <p:sldLayoutId id="2147483801" r:id="rId13"/>
    <p:sldLayoutId id="214748380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1"/>
            <a:ext cx="8382000" cy="433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2012 Puma Biotechnology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2014 Puma Biotechnology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202713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9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0" rIns="90488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 </a:t>
            </a:r>
            <a:r>
              <a:rPr lang="en-US"/>
              <a:t>strong potential initially as 2nd line treatment in hormone-refractory patients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1600200" cy="539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600200" y="6454775"/>
            <a:ext cx="36576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9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1600200" cy="539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2012 Puma Biotechnology</a:t>
            </a: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1600200" cy="539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1600200" y="6454775"/>
            <a:ext cx="36576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370362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0" rIns="90488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 </a:t>
            </a:r>
            <a:r>
              <a:rPr lang="en-US"/>
              <a:t>strong potential initially as 2nd line treatment in hormone-refractory patients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38874"/>
            <a:ext cx="9144000" cy="619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GB" sz="1800" b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" y="6238874"/>
            <a:ext cx="1860013" cy="6191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  <a:gradFill flip="none" rotWithShape="1">
            <a:gsLst>
              <a:gs pos="25000">
                <a:srgbClr val="8CB4E3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vert="horz" lIns="457200" tIns="45720" rIns="45720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65873"/>
            <a:ext cx="3657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CONFIDENTIAL – FOR PUMA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6587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5256D79-6D78-4C39-B8F4-F5DD92BCEE6B}" type="slidenum">
              <a:rPr lang="en-US" b="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23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rgbClr val="8CB4E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rgbClr val="8CB4E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ct val="20000"/>
        </a:spcBef>
        <a:buClr>
          <a:srgbClr val="8CB4E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ct val="20000"/>
        </a:spcBef>
        <a:buClr>
          <a:srgbClr val="8CB4E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ct val="20000"/>
        </a:spcBef>
        <a:buClr>
          <a:srgbClr val="8CB4E3"/>
        </a:buClr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 userDrawn="1"/>
        </p:nvSpPr>
        <p:spPr bwMode="auto">
          <a:xfrm>
            <a:off x="1905000" y="6477005"/>
            <a:ext cx="3733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1000" b="0" dirty="0" smtClean="0">
                <a:solidFill>
                  <a:srgbClr val="33CCFF"/>
                </a:solidFill>
                <a:latin typeface="Arial Unicode MS" charset="0"/>
              </a:rPr>
              <a:t>Copyright 2016 Puma Biotechnology   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 userDrawn="1"/>
        </p:nvSpPr>
        <p:spPr bwMode="auto">
          <a:xfrm>
            <a:off x="8001000" y="6491291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sz="1200" b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cs typeface="Arial" charset="0"/>
            </a:endParaRPr>
          </a:p>
        </p:txBody>
      </p:sp>
      <p:pic>
        <p:nvPicPr>
          <p:cNvPr id="4103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89DC69-360C-4EED-988E-6580878FED2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469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  <p:sldLayoutId id="2147484193" r:id="rId13"/>
    <p:sldLayoutId id="2147484194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1600200" cy="539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2012 Puma Biotechnology</a:t>
            </a: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1600200" cy="539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1600200" y="6454775"/>
            <a:ext cx="36576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334972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9" r:id="rId2"/>
    <p:sldLayoutId id="2147484260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0" rIns="90488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</a:t>
            </a:r>
            <a:r>
              <a:rPr lang="en-US" dirty="0"/>
              <a:t>strong potential initially as 2nd line treatment in hormone-refractory patients</a:t>
            </a:r>
            <a:endParaRPr lang="en-GB" dirty="0"/>
          </a:p>
        </p:txBody>
      </p:sp>
      <p:sp>
        <p:nvSpPr>
          <p:cNvPr id="5124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5125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676400" y="6472712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029200" y="6356352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E5880-12EA-4D07-846E-33DC4D344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803" r:id="rId12"/>
    <p:sldLayoutId id="2147483804" r:id="rId13"/>
    <p:sldLayoutId id="2147483805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0" rIns="90488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 </a:t>
            </a:r>
            <a:r>
              <a:rPr lang="en-US"/>
              <a:t>strong potential initially as 2nd line treatment in hormone-refractory patients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</a:t>
            </a:r>
            <a:r>
              <a:rPr lang="en-US" sz="900" b="0" baseline="0" dirty="0" smtClean="0">
                <a:solidFill>
                  <a:srgbClr val="33CCFF"/>
                </a:solidFill>
                <a:latin typeface="Arial Unicode MS" charset="0"/>
              </a:rPr>
              <a:t> </a:t>
            </a: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Puma Biotechnology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6A74-DC83-48A9-9FAB-CDC5AF7381E8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9F14-D533-4A8F-B360-3D5E5652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3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806" r:id="rId12"/>
    <p:sldLayoutId id="2147483807" r:id="rId13"/>
    <p:sldLayoutId id="2147483808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1"/>
            <a:ext cx="8382000" cy="433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2012 Puma Biotechnology</a:t>
            </a: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315823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0" rIns="90488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 </a:t>
            </a:r>
            <a:r>
              <a:rPr lang="en-US"/>
              <a:t>strong potential initially as 2nd line treatment in hormone-refractory patients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88951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0" rIns="90488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 </a:t>
            </a:r>
            <a:r>
              <a:rPr lang="en-US"/>
              <a:t>strong potential initially as 2nd line treatment in hormone-refractory patients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2016 Puma Biotechnology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B136-3BC5-4D8B-816B-83BC521575DB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8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1"/>
            <a:ext cx="8382000" cy="433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8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9FF"/>
              </a:solidFill>
              <a:latin typeface="Times New Roman" charset="0"/>
              <a:cs typeface="Arial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2012 Puma Biotechnology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9FF"/>
              </a:solidFill>
              <a:latin typeface="Times New Roman" charset="0"/>
              <a:cs typeface="Arial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2014 Puma Biotechnology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  <a:cs typeface="Arial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  <a:latin typeface="Arial Unicode MS" charset="0"/>
              </a:rPr>
              <a:t>Copyright 2016 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18283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1"/>
            <a:ext cx="8382000" cy="433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28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2012 Puma Biotechnology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2014 Puma Biotechnology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2017 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399367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1"/>
            <a:ext cx="8382000" cy="433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28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9FF"/>
              </a:solidFill>
              <a:latin typeface="Times New Roman" charset="0"/>
              <a:cs typeface="Arial"/>
            </a:endParaRP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2012 Puma Biotechnology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99FF"/>
              </a:solidFill>
              <a:latin typeface="Times New Roman" charset="0"/>
              <a:cs typeface="Arial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33CCFF"/>
                </a:solidFill>
                <a:latin typeface="Arial Unicode MS" charset="0"/>
              </a:rPr>
              <a:t>Copyright 2014 Puma Biotechnology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0099FF"/>
              </a:solidFill>
              <a:latin typeface="Times New Roman" charset="0"/>
              <a:cs typeface="Arial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3"/>
            <a:ext cx="1600200" cy="539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00200" y="6454775"/>
            <a:ext cx="3657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chemeClr val="accent5">
                    <a:lumMod val="75000"/>
                  </a:schemeClr>
                </a:solidFill>
                <a:latin typeface="Arial Unicode MS" charset="0"/>
              </a:rPr>
              <a:t>Copyright 2017 Puma Biotechnology</a:t>
            </a:r>
          </a:p>
        </p:txBody>
      </p:sp>
    </p:spTree>
    <p:extLst>
      <p:ext uri="{BB962C8B-B14F-4D97-AF65-F5344CB8AC3E}">
        <p14:creationId xmlns:p14="http://schemas.microsoft.com/office/powerpoint/2010/main" val="218198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800" b="1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defRPr sz="2400" b="1">
          <a:solidFill>
            <a:srgbClr val="FFFF00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100000"/>
        <a:buChar char="•"/>
        <a:defRPr sz="2400" b="1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 Pipeline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Neratinib </a:t>
            </a:r>
            <a:r>
              <a:rPr lang="en-NZ" sz="2400" i="1" dirty="0">
                <a:latin typeface="Arial" panose="020B0604020202020204" pitchFamily="34" charset="0"/>
                <a:cs typeface="Arial" panose="020B0604020202020204" pitchFamily="34" charset="0"/>
              </a:rPr>
              <a:t>across the breast cancer therapy spectrum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04810"/>
              </p:ext>
            </p:extLst>
          </p:nvPr>
        </p:nvGraphicFramePr>
        <p:xfrm>
          <a:off x="180452" y="838200"/>
          <a:ext cx="8785076" cy="538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02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12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12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92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81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00274"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/>
                        <a:t>Phase 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/>
                        <a:t>Phase 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 smtClean="0"/>
                        <a:t>Phase III</a:t>
                      </a:r>
                      <a:endParaRPr lang="en-NZ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/>
                        <a:t>Registration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/>
                        <a:t>Approval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93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700" b="1" dirty="0" smtClean="0"/>
                        <a:t>HER2+ Breast Cancer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800" b="1" dirty="0" smtClean="0"/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Extended adjuvant</a:t>
                      </a:r>
                    </a:p>
                    <a:p>
                      <a:pPr marL="93663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Neratinib monotherapy</a:t>
                      </a:r>
                      <a:endParaRPr lang="en-NZ" sz="1200" dirty="0" smtClean="0"/>
                    </a:p>
                    <a:p>
                      <a:pPr marL="93663" indent="0"/>
                      <a:endParaRPr lang="en-NZ" sz="1200" dirty="0" smtClean="0"/>
                    </a:p>
                    <a:p>
                      <a:pPr marL="93663" indent="0" algn="l" defTabSz="914400" rtl="0" eaLnBrk="1" latinLnBrk="0" hangingPunct="1"/>
                      <a:endParaRPr lang="en-N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 algn="l" defTabSz="914400" rtl="0" eaLnBrk="1" latinLnBrk="0" hangingPunct="1"/>
                      <a:endParaRPr lang="en-N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 algn="l" defTabSz="914400" rtl="0" eaLnBrk="1" latinLnBrk="0" hangingPunct="1"/>
                      <a:endParaRPr lang="en-N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Metastatic</a:t>
                      </a:r>
                    </a:p>
                    <a:p>
                      <a:pPr marL="93663" indent="0" algn="l" defTabSz="914400" rtl="0" eaLnBrk="1" latinLnBrk="0" hangingPunct="1"/>
                      <a:r>
                        <a:rPr lang="en-NZ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Monotherapy or combination therapy</a:t>
                      </a:r>
                    </a:p>
                    <a:p>
                      <a:pPr marL="93663" indent="0"/>
                      <a:endParaRPr lang="en-NZ" sz="1400" dirty="0" smtClean="0"/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sz="12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sz="12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Metastatic w/ brain </a:t>
                      </a:r>
                      <a:r>
                        <a:rPr lang="en-NZ" sz="1700" b="1" kern="1200" dirty="0" err="1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mets</a:t>
                      </a:r>
                      <a:endParaRPr lang="en-NZ" sz="17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/>
                      <a:r>
                        <a:rPr lang="en-NZ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Monotherapy or combination therapy</a:t>
                      </a:r>
                      <a:endParaRPr lang="en-NZ" sz="1200" b="0" dirty="0" smtClean="0"/>
                    </a:p>
                    <a:p>
                      <a:pPr marL="93663" indent="0"/>
                      <a:endParaRPr lang="en-NZ" sz="1000" dirty="0" smtClean="0"/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sz="8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b="1" kern="1200" dirty="0" err="1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Neoadjuvant</a:t>
                      </a:r>
                      <a:endParaRPr lang="en-NZ" sz="17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/>
                      <a:r>
                        <a:rPr lang="en-NZ" sz="1200" i="1" dirty="0" smtClean="0"/>
                        <a:t>Combination</a:t>
                      </a:r>
                      <a:r>
                        <a:rPr lang="en-NZ" sz="1200" i="1" baseline="0" dirty="0" smtClean="0"/>
                        <a:t> with standard therapy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 smtClean="0"/>
                    </a:p>
                    <a:p>
                      <a:r>
                        <a:rPr lang="en-NZ" sz="1300" b="1" dirty="0" smtClean="0"/>
                        <a:t>US </a:t>
                      </a:r>
                      <a:r>
                        <a:rPr lang="en-NZ" sz="1300" b="1" baseline="0" dirty="0" smtClean="0"/>
                        <a:t> - 7/17/17</a:t>
                      </a:r>
                      <a:endParaRPr lang="en-NZ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73480">
                <a:tc>
                  <a:txBody>
                    <a:bodyPr/>
                    <a:lstStyle/>
                    <a:p>
                      <a:r>
                        <a:rPr lang="en-NZ" sz="1700" b="1" i="0" dirty="0" smtClean="0"/>
                        <a:t>HER2-mutant</a:t>
                      </a:r>
                      <a:r>
                        <a:rPr lang="en-NZ" sz="1700" b="1" baseline="0" dirty="0" smtClean="0"/>
                        <a:t> Breast Cancer/Solid Tumors</a:t>
                      </a:r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sz="4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7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Metastatic</a:t>
                      </a:r>
                    </a:p>
                    <a:p>
                      <a:pPr marL="93663" indent="0"/>
                      <a:r>
                        <a:rPr lang="en-NZ" sz="1200" i="1" dirty="0" smtClean="0"/>
                        <a:t>Neratinib</a:t>
                      </a:r>
                      <a:r>
                        <a:rPr lang="en-NZ" sz="1200" i="1" baseline="0" dirty="0" smtClean="0"/>
                        <a:t> (± fulvestrant in MBC)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980711" y="2652960"/>
            <a:ext cx="905057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NZ" sz="1000" b="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NSABP FB-7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39127" y="2441709"/>
            <a:ext cx="3503220" cy="1074449"/>
            <a:chOff x="2821380" y="2686091"/>
            <a:chExt cx="3503220" cy="926977"/>
          </a:xfrm>
          <a:solidFill>
            <a:srgbClr val="003399"/>
          </a:solidFill>
        </p:grpSpPr>
        <p:sp>
          <p:nvSpPr>
            <p:cNvPr id="34" name="Pentagon 33"/>
            <p:cNvSpPr/>
            <p:nvPr/>
          </p:nvSpPr>
          <p:spPr>
            <a:xfrm>
              <a:off x="2821380" y="3302172"/>
              <a:ext cx="3503220" cy="310896"/>
            </a:xfrm>
            <a:prstGeom prst="homePlate">
              <a:avLst/>
            </a:prstGeom>
            <a:grpFill/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NZ" sz="1500" dirty="0" smtClean="0">
                  <a:solidFill>
                    <a:prstClr val="white"/>
                  </a:solidFill>
                  <a:latin typeface="Calibri"/>
                </a:rPr>
                <a:t>NALA (Phase III 3</a:t>
              </a:r>
              <a:r>
                <a:rPr lang="en-NZ" sz="1500" baseline="30000" dirty="0" smtClean="0">
                  <a:solidFill>
                    <a:prstClr val="white"/>
                  </a:solidFill>
                  <a:latin typeface="Calibri"/>
                </a:rPr>
                <a:t>rd</a:t>
              </a:r>
              <a:r>
                <a:rPr lang="en-NZ" sz="1500" dirty="0" smtClean="0">
                  <a:solidFill>
                    <a:prstClr val="white"/>
                  </a:solidFill>
                  <a:latin typeface="Calibri"/>
                </a:rPr>
                <a:t> Line HER2+ MBC)</a:t>
              </a:r>
              <a:endParaRPr lang="en-NZ" sz="15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Pentagon 31"/>
            <p:cNvSpPr/>
            <p:nvPr/>
          </p:nvSpPr>
          <p:spPr>
            <a:xfrm>
              <a:off x="2821381" y="2686091"/>
              <a:ext cx="2436886" cy="310896"/>
            </a:xfrm>
            <a:prstGeom prst="homePlate">
              <a:avLst/>
            </a:prstGeom>
            <a:grpFill/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NZ" sz="1500" dirty="0" smtClean="0">
                  <a:solidFill>
                    <a:prstClr val="white"/>
                  </a:solidFill>
                  <a:latin typeface="Calibri"/>
                </a:rPr>
                <a:t>FB-10: T-DM1 + neratinib</a:t>
              </a:r>
              <a:endParaRPr lang="en-NZ" sz="15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Pentagon 32"/>
            <p:cNvSpPr/>
            <p:nvPr/>
          </p:nvSpPr>
          <p:spPr>
            <a:xfrm>
              <a:off x="2821381" y="2996987"/>
              <a:ext cx="2418672" cy="310896"/>
            </a:xfrm>
            <a:prstGeom prst="homePlate">
              <a:avLst/>
            </a:prstGeom>
            <a:grpFill/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NZ" sz="1350" dirty="0" smtClean="0">
                  <a:solidFill>
                    <a:prstClr val="white"/>
                  </a:solidFill>
                  <a:latin typeface="Calibri"/>
                </a:rPr>
                <a:t>NEfERTT (Phase II HER2+MBC)</a:t>
              </a:r>
              <a:endParaRPr lang="en-NZ" sz="135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41" name="Pentagon 40"/>
          <p:cNvSpPr/>
          <p:nvPr/>
        </p:nvSpPr>
        <p:spPr>
          <a:xfrm>
            <a:off x="2819400" y="5410200"/>
            <a:ext cx="1878411" cy="442804"/>
          </a:xfrm>
          <a:prstGeom prst="homePlate">
            <a:avLst/>
          </a:prstGeom>
          <a:solidFill>
            <a:srgbClr val="95373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NZ" sz="1400" dirty="0" smtClean="0">
                <a:solidFill>
                  <a:prstClr val="white"/>
                </a:solidFill>
                <a:latin typeface="Calibri"/>
              </a:rPr>
              <a:t>SUMMIT</a:t>
            </a:r>
            <a:r>
              <a:rPr lang="en-NZ" sz="1300" dirty="0" smtClean="0">
                <a:solidFill>
                  <a:prstClr val="white"/>
                </a:solidFill>
                <a:latin typeface="Calibri"/>
              </a:rPr>
              <a:t> (Basket </a:t>
            </a:r>
            <a:r>
              <a:rPr lang="en-NZ" sz="1300" dirty="0">
                <a:solidFill>
                  <a:prstClr val="white"/>
                </a:solidFill>
                <a:latin typeface="Calibri"/>
              </a:rPr>
              <a:t>T</a:t>
            </a:r>
            <a:r>
              <a:rPr lang="en-NZ" sz="1300" dirty="0" smtClean="0">
                <a:solidFill>
                  <a:prstClr val="white"/>
                </a:solidFill>
                <a:latin typeface="Calibri"/>
              </a:rPr>
              <a:t>rial) </a:t>
            </a:r>
            <a:endParaRPr lang="en-NZ" sz="13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Pentagon 35"/>
          <p:cNvSpPr/>
          <p:nvPr/>
        </p:nvSpPr>
        <p:spPr>
          <a:xfrm>
            <a:off x="2820519" y="5812700"/>
            <a:ext cx="1876172" cy="381000"/>
          </a:xfrm>
          <a:prstGeom prst="homePlate">
            <a:avLst/>
          </a:prstGeom>
          <a:solidFill>
            <a:srgbClr val="95373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NZ" sz="1400" dirty="0" smtClean="0">
                <a:solidFill>
                  <a:prstClr val="white"/>
                </a:solidFill>
                <a:latin typeface="Calibri"/>
              </a:rPr>
              <a:t>Phase II trial (WashU)</a:t>
            </a:r>
            <a:endParaRPr lang="en-NZ" sz="14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19400" y="1371600"/>
            <a:ext cx="6172199" cy="838200"/>
            <a:chOff x="2838867" y="1625662"/>
            <a:chExt cx="5169217" cy="617453"/>
          </a:xfrm>
          <a:solidFill>
            <a:schemeClr val="accent6">
              <a:lumMod val="75000"/>
            </a:schemeClr>
          </a:solidFill>
        </p:grpSpPr>
        <p:sp>
          <p:nvSpPr>
            <p:cNvPr id="4" name="Chevron 3"/>
            <p:cNvSpPr/>
            <p:nvPr/>
          </p:nvSpPr>
          <p:spPr>
            <a:xfrm>
              <a:off x="5799209" y="1927820"/>
              <a:ext cx="2208875" cy="315295"/>
            </a:xfrm>
            <a:prstGeom prst="chevron">
              <a:avLst/>
            </a:prstGeom>
            <a:grpFill/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NZ" sz="1200" dirty="0" smtClean="0">
                  <a:solidFill>
                    <a:prstClr val="white"/>
                  </a:solidFill>
                  <a:latin typeface="Calibri"/>
                </a:rPr>
                <a:t>              </a:t>
              </a:r>
              <a:endParaRPr lang="en-NZ" sz="15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Pentagon 26"/>
            <p:cNvSpPr/>
            <p:nvPr/>
          </p:nvSpPr>
          <p:spPr>
            <a:xfrm>
              <a:off x="2838868" y="1625662"/>
              <a:ext cx="1878411" cy="302157"/>
            </a:xfrm>
            <a:prstGeom prst="homePlate">
              <a:avLst/>
            </a:prstGeom>
            <a:grpFill/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NZ" sz="1500" dirty="0" smtClean="0">
                  <a:solidFill>
                    <a:prstClr val="white"/>
                  </a:solidFill>
                  <a:latin typeface="Calibri"/>
                </a:rPr>
                <a:t>CONTROL</a:t>
              </a:r>
              <a:endParaRPr lang="en-NZ" sz="15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" name="Pentagon 27"/>
            <p:cNvSpPr/>
            <p:nvPr/>
          </p:nvSpPr>
          <p:spPr>
            <a:xfrm>
              <a:off x="2838867" y="1927820"/>
              <a:ext cx="3732849" cy="315295"/>
            </a:xfrm>
            <a:prstGeom prst="homePlate">
              <a:avLst/>
            </a:prstGeom>
            <a:grpFill/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NZ" sz="1500" dirty="0" smtClean="0">
                  <a:solidFill>
                    <a:prstClr val="white"/>
                  </a:solidFill>
                  <a:latin typeface="Calibri"/>
                </a:rPr>
                <a:t>ExteNET (Phase III HER2+ EBC) </a:t>
              </a:r>
              <a:endParaRPr lang="en-NZ" sz="15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19400" y="4343400"/>
            <a:ext cx="2456614" cy="838200"/>
            <a:chOff x="2835947" y="4410588"/>
            <a:chExt cx="2456614" cy="621792"/>
          </a:xfrm>
          <a:solidFill>
            <a:schemeClr val="accent4">
              <a:lumMod val="50000"/>
            </a:schemeClr>
          </a:solidFill>
        </p:grpSpPr>
        <p:sp>
          <p:nvSpPr>
            <p:cNvPr id="23" name="Pentagon 22"/>
            <p:cNvSpPr/>
            <p:nvPr/>
          </p:nvSpPr>
          <p:spPr>
            <a:xfrm>
              <a:off x="2835947" y="4410588"/>
              <a:ext cx="2456614" cy="310896"/>
            </a:xfrm>
            <a:prstGeom prst="homePlate">
              <a:avLst>
                <a:gd name="adj" fmla="val 53615"/>
              </a:avLst>
            </a:prstGeom>
            <a:grpFill/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NZ" sz="1500" dirty="0" smtClean="0">
                  <a:solidFill>
                    <a:prstClr val="white"/>
                  </a:solidFill>
                  <a:latin typeface="Calibri"/>
                </a:rPr>
                <a:t>I-SPY 2</a:t>
              </a:r>
              <a:endParaRPr lang="en-NZ" sz="15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Pentagon 24"/>
            <p:cNvSpPr/>
            <p:nvPr/>
          </p:nvSpPr>
          <p:spPr>
            <a:xfrm>
              <a:off x="2835947" y="4721484"/>
              <a:ext cx="2456614" cy="310896"/>
            </a:xfrm>
            <a:prstGeom prst="homePlate">
              <a:avLst/>
            </a:prstGeom>
            <a:grpFill/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NZ" sz="1500" dirty="0" smtClean="0">
                  <a:solidFill>
                    <a:prstClr val="white"/>
                  </a:solidFill>
                  <a:latin typeface="Calibri"/>
                </a:rPr>
                <a:t>NSABP FB-7</a:t>
              </a:r>
              <a:endParaRPr lang="en-NZ" sz="150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53400" y="6400800"/>
            <a:ext cx="762000" cy="330199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Pentagon 38"/>
          <p:cNvSpPr/>
          <p:nvPr/>
        </p:nvSpPr>
        <p:spPr>
          <a:xfrm>
            <a:off x="2819400" y="3733800"/>
            <a:ext cx="2438400" cy="452082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NZ" sz="1500" dirty="0" smtClean="0">
                <a:solidFill>
                  <a:prstClr val="white"/>
                </a:solidFill>
                <a:latin typeface="Calibri"/>
              </a:rPr>
              <a:t>TBCRC-022</a:t>
            </a:r>
            <a:r>
              <a:rPr lang="en-NZ" sz="1200" dirty="0" smtClean="0">
                <a:solidFill>
                  <a:prstClr val="white"/>
                </a:solidFill>
                <a:latin typeface="Calibri"/>
              </a:rPr>
              <a:t> </a:t>
            </a:r>
            <a:endParaRPr lang="en-NZ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5306" y="6455545"/>
            <a:ext cx="2102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dirty="0" smtClean="0">
                <a:solidFill>
                  <a:srgbClr val="66CC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Copyright 2017 Puma Biotechnology</a:t>
            </a:r>
            <a:endParaRPr lang="en-US" sz="900" b="0" dirty="0">
              <a:solidFill>
                <a:srgbClr val="66CC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6476999" y="1295400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NDA filed 07/16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MAA filed 06/16</a:t>
            </a:r>
            <a:endParaRPr lang="en-US" sz="13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6342346" y="1781783"/>
            <a:ext cx="1500317" cy="428017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500" dirty="0" smtClean="0">
                <a:solidFill>
                  <a:prstClr val="white"/>
                </a:solidFill>
                <a:latin typeface="Calibri"/>
              </a:rPr>
              <a:t>EAP/MAP</a:t>
            </a:r>
            <a:endParaRPr lang="en-NZ" sz="15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9346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">
      <a:dk1>
        <a:srgbClr val="919191"/>
      </a:dk1>
      <a:lt1>
        <a:srgbClr val="FFFF00"/>
      </a:lt1>
      <a:dk2>
        <a:srgbClr val="000066"/>
      </a:dk2>
      <a:lt2>
        <a:srgbClr val="FFFFFF"/>
      </a:lt2>
      <a:accent1>
        <a:srgbClr val="618FFD"/>
      </a:accent1>
      <a:accent2>
        <a:srgbClr val="00AE00"/>
      </a:accent2>
      <a:accent3>
        <a:srgbClr val="AAAAB8"/>
      </a:accent3>
      <a:accent4>
        <a:srgbClr val="DADA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_Puma1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5_Cougar Biotechnology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Puma Biotechnology,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6_Cougar Biotechnology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5_Default Design">
  <a:themeElements>
    <a:clrScheme name="">
      <a:dk1>
        <a:srgbClr val="919191"/>
      </a:dk1>
      <a:lt1>
        <a:srgbClr val="FFFF00"/>
      </a:lt1>
      <a:dk2>
        <a:srgbClr val="000066"/>
      </a:dk2>
      <a:lt2>
        <a:srgbClr val="FFFFFF"/>
      </a:lt2>
      <a:accent1>
        <a:srgbClr val="618FFD"/>
      </a:accent1>
      <a:accent2>
        <a:srgbClr val="00AE00"/>
      </a:accent2>
      <a:accent3>
        <a:srgbClr val="AAAAB8"/>
      </a:accent3>
      <a:accent4>
        <a:srgbClr val="DADA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_Puma Biotechnology,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ugar Biotechnology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ugar Biotechnology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uma Biotechnology,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ougar Biotechnology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ougar Biotechnology Inc.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uma1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uma1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Puma1">
  <a:themeElements>
    <a:clrScheme name="">
      <a:dk1>
        <a:srgbClr val="FFFFFF"/>
      </a:dk1>
      <a:lt1>
        <a:srgbClr val="FFFFFF"/>
      </a:lt1>
      <a:dk2>
        <a:srgbClr val="FFFF00"/>
      </a:dk2>
      <a:lt2>
        <a:srgbClr val="FF0000"/>
      </a:lt2>
      <a:accent1>
        <a:srgbClr val="80DAFF"/>
      </a:accent1>
      <a:accent2>
        <a:srgbClr val="0000FF"/>
      </a:accent2>
      <a:accent3>
        <a:srgbClr val="FFFFFF"/>
      </a:accent3>
      <a:accent4>
        <a:srgbClr val="DADADA"/>
      </a:accent4>
      <a:accent5>
        <a:srgbClr val="C0EAFF"/>
      </a:accent5>
      <a:accent6>
        <a:srgbClr val="0000E7"/>
      </a:accent6>
      <a:hlink>
        <a:srgbClr val="FF0000"/>
      </a:hlink>
      <a:folHlink>
        <a:srgbClr val="CECECE"/>
      </a:folHlink>
    </a:clrScheme>
    <a:fontScheme name="Cougar Biotechnology Inc.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ugar Biotechnology Inc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gar Biotechnology Inc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gar Biotechnology Inc. 8">
        <a:dk1>
          <a:srgbClr val="AA0008"/>
        </a:dk1>
        <a:lt1>
          <a:srgbClr val="00FF78"/>
        </a:lt1>
        <a:dk2>
          <a:srgbClr val="0000FF"/>
        </a:dk2>
        <a:lt2>
          <a:srgbClr val="FFBB00"/>
        </a:lt2>
        <a:accent1>
          <a:srgbClr val="80DAFF"/>
        </a:accent1>
        <a:accent2>
          <a:srgbClr val="000000"/>
        </a:accent2>
        <a:accent3>
          <a:srgbClr val="AAAAFF"/>
        </a:accent3>
        <a:accent4>
          <a:srgbClr val="00DA65"/>
        </a:accent4>
        <a:accent5>
          <a:srgbClr val="C0EAFF"/>
        </a:accent5>
        <a:accent6>
          <a:srgbClr val="000000"/>
        </a:accent6>
        <a:hlink>
          <a:srgbClr val="FF00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16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4_Default Design</vt:lpstr>
      <vt:lpstr>1_Cougar Biotechnology Inc.</vt:lpstr>
      <vt:lpstr>2_Cougar Biotechnology Inc.</vt:lpstr>
      <vt:lpstr>Puma Biotechnology, Inc.</vt:lpstr>
      <vt:lpstr>3_Cougar Biotechnology Inc.</vt:lpstr>
      <vt:lpstr>4_Cougar Biotechnology Inc.</vt:lpstr>
      <vt:lpstr>Puma1</vt:lpstr>
      <vt:lpstr>1_Puma1</vt:lpstr>
      <vt:lpstr>2_Puma1</vt:lpstr>
      <vt:lpstr>3_Puma1</vt:lpstr>
      <vt:lpstr>5_Cougar Biotechnology Inc.</vt:lpstr>
      <vt:lpstr>1_Puma Biotechnology, Inc.</vt:lpstr>
      <vt:lpstr>6_Cougar Biotechnology Inc.</vt:lpstr>
      <vt:lpstr>2_Office Theme</vt:lpstr>
      <vt:lpstr>5_Default Design</vt:lpstr>
      <vt:lpstr>2_Puma Biotechnology, Inc.</vt:lpstr>
      <vt:lpstr>Product Pipeline Neratinib across the breast cancer therapy spectrum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2012-10-12T23:25:54Z</dcterms:created>
  <dcterms:modified xsi:type="dcterms:W3CDTF">2017-07-21T18:01:39Z</dcterms:modified>
</cp:coreProperties>
</file>