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517" r:id="rId2"/>
    <p:sldId id="518" r:id="rId3"/>
    <p:sldId id="496" r:id="rId4"/>
    <p:sldId id="2633" r:id="rId5"/>
    <p:sldId id="2645" r:id="rId6"/>
    <p:sldId id="2610" r:id="rId7"/>
    <p:sldId id="2639" r:id="rId8"/>
    <p:sldId id="2618" r:id="rId9"/>
    <p:sldId id="2649" r:id="rId10"/>
    <p:sldId id="265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an Auerbach" initials="MOU [7]" lastIdx="1" clrIdx="6">
    <p:extLst/>
  </p:cmAuthor>
  <p:cmAuthor id="1" name="Alan Auerbach" initials="MOU [3]" lastIdx="1" clrIdx="0"/>
  <p:cmAuthor id="8" name="Alan Auerbach" initials="MOU [8]" lastIdx="1" clrIdx="7">
    <p:extLst/>
  </p:cmAuthor>
  <p:cmAuthor id="2" name="Alan Auerbach" initials="MOU" lastIdx="3" clrIdx="1">
    <p:extLst/>
  </p:cmAuthor>
  <p:cmAuthor id="9" name="Alan Auerbach" initials="MOU [9]" lastIdx="1" clrIdx="8">
    <p:extLst/>
  </p:cmAuthor>
  <p:cmAuthor id="3" name="Alan Auerbach" initials="MOU [2]" lastIdx="1" clrIdx="2">
    <p:extLst/>
  </p:cmAuthor>
  <p:cmAuthor id="10" name="Alan Auerbach" initials="MOU [10]" lastIdx="1" clrIdx="9">
    <p:extLst/>
  </p:cmAuthor>
  <p:cmAuthor id="4" name="Alan Auerbach" initials="MOU [4]" lastIdx="1" clrIdx="3">
    <p:extLst/>
  </p:cmAuthor>
  <p:cmAuthor id="11" name="Alan Auerbach" initials="MOU [11]" lastIdx="1" clrIdx="10">
    <p:extLst/>
  </p:cmAuthor>
  <p:cmAuthor id="5" name="Alan Auerbach" initials="MOU [5]" lastIdx="1" clrIdx="4">
    <p:extLst/>
  </p:cmAuthor>
  <p:cmAuthor id="6" name="Alan Auerbach" initials="MOU [6]"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FA2"/>
    <a:srgbClr val="FDB71A"/>
    <a:srgbClr val="0083BF"/>
    <a:srgbClr val="8CB4E3"/>
    <a:srgbClr val="FFFFCC"/>
    <a:srgbClr val="FFCC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3587"/>
  </p:normalViewPr>
  <p:slideViewPr>
    <p:cSldViewPr snapToGrid="0">
      <p:cViewPr>
        <p:scale>
          <a:sx n="80" d="100"/>
          <a:sy n="80" d="100"/>
        </p:scale>
        <p:origin x="-12" y="-64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jcooper\Documents\Work%20Files\Sales%20Ops\Weekly%20Reports\Board%20Meetings\February%202019%20Board%20Meeting.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jcooper\Downloads\INS_Trend_data%20(68).csv"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jcooper\Downloads\INS_Trend_data%20(68).csv"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jcooper\Documents\Work%20Files\Sales%20Ops\Weekly%20Reports\Board%20Meetings\February%202019%20Board%20Meet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120" normalizeH="0" baseline="0">
                <a:solidFill>
                  <a:schemeClr val="tx1"/>
                </a:solidFill>
                <a:latin typeface="+mn-lt"/>
                <a:ea typeface="+mn-ea"/>
                <a:cs typeface="+mn-cs"/>
              </a:defRPr>
            </a:pPr>
            <a:r>
              <a:rPr lang="en-US" sz="1800" dirty="0"/>
              <a:t>Quarterly Net Revenue (in $ mm)</a:t>
            </a:r>
          </a:p>
        </c:rich>
      </c:tx>
      <c:layout/>
      <c:overlay val="0"/>
      <c:spPr>
        <a:noFill/>
        <a:ln>
          <a:noFill/>
        </a:ln>
        <a:effectLst/>
      </c:spPr>
    </c:title>
    <c:autoTitleDeleted val="0"/>
    <c:plotArea>
      <c:layout/>
      <c:barChart>
        <c:barDir val="col"/>
        <c:grouping val="clustered"/>
        <c:varyColors val="0"/>
        <c:ser>
          <c:idx val="0"/>
          <c:order val="0"/>
          <c:tx>
            <c:strRef>
              <c:f>GTN!$B$6</c:f>
              <c:strCache>
                <c:ptCount val="1"/>
                <c:pt idx="0">
                  <c:v>Quarterly Net Revenue</c:v>
                </c:pt>
              </c:strCache>
            </c:strRef>
          </c:tx>
          <c:spPr>
            <a:solidFill>
              <a:schemeClr val="accent1"/>
            </a:solidFill>
            <a:ln>
              <a:noFill/>
            </a:ln>
            <a:effectLst/>
          </c:spPr>
          <c:invertIfNegative val="0"/>
          <c:dLbls>
            <c:spPr>
              <a:noFill/>
              <a:ln>
                <a:no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GTN!$A$7:$A$12</c:f>
              <c:strCache>
                <c:ptCount val="6"/>
                <c:pt idx="0">
                  <c:v>Q3 2017</c:v>
                </c:pt>
                <c:pt idx="1">
                  <c:v>Q4 2017</c:v>
                </c:pt>
                <c:pt idx="2">
                  <c:v>Q1 2018</c:v>
                </c:pt>
                <c:pt idx="3">
                  <c:v>Q2 2018</c:v>
                </c:pt>
                <c:pt idx="4">
                  <c:v>Q3 2018</c:v>
                </c:pt>
                <c:pt idx="5">
                  <c:v>Q4 2018</c:v>
                </c:pt>
              </c:strCache>
            </c:strRef>
          </c:cat>
          <c:val>
            <c:numRef>
              <c:f>GTN!$B$7:$B$12</c:f>
              <c:numCache>
                <c:formatCode>0.0</c:formatCode>
                <c:ptCount val="6"/>
                <c:pt idx="0">
                  <c:v>6.0767790000000002</c:v>
                </c:pt>
                <c:pt idx="1">
                  <c:v>20.110042</c:v>
                </c:pt>
                <c:pt idx="2">
                  <c:v>36.016256000000013</c:v>
                </c:pt>
                <c:pt idx="3">
                  <c:v>50.8</c:v>
                </c:pt>
                <c:pt idx="4" formatCode="General">
                  <c:v>52.6</c:v>
                </c:pt>
                <c:pt idx="5" formatCode="General">
                  <c:v>61.1</c:v>
                </c:pt>
              </c:numCache>
            </c:numRef>
          </c:val>
          <c:extLst xmlns:c16r2="http://schemas.microsoft.com/office/drawing/2015/06/chart">
            <c:ext xmlns:c16="http://schemas.microsoft.com/office/drawing/2014/chart" uri="{C3380CC4-5D6E-409C-BE32-E72D297353CC}">
              <c16:uniqueId val="{00000000-C5CC-4A99-8947-06EC727DE2C2}"/>
            </c:ext>
          </c:extLst>
        </c:ser>
        <c:dLbls>
          <c:dLblPos val="outEnd"/>
          <c:showLegendKey val="0"/>
          <c:showVal val="1"/>
          <c:showCatName val="0"/>
          <c:showSerName val="0"/>
          <c:showPercent val="0"/>
          <c:showBubbleSize val="0"/>
        </c:dLbls>
        <c:gapWidth val="444"/>
        <c:overlap val="-90"/>
        <c:axId val="6652288"/>
        <c:axId val="6654976"/>
      </c:barChart>
      <c:catAx>
        <c:axId val="66522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cap="all" spc="120" normalizeH="0" baseline="0">
                <a:solidFill>
                  <a:schemeClr val="tx1"/>
                </a:solidFill>
                <a:latin typeface="+mn-lt"/>
                <a:ea typeface="+mn-ea"/>
                <a:cs typeface="+mn-cs"/>
              </a:defRPr>
            </a:pPr>
            <a:endParaRPr lang="en-US"/>
          </a:p>
        </c:txPr>
        <c:crossAx val="6654976"/>
        <c:crosses val="autoZero"/>
        <c:auto val="1"/>
        <c:lblAlgn val="ctr"/>
        <c:lblOffset val="100"/>
        <c:noMultiLvlLbl val="0"/>
      </c:catAx>
      <c:valAx>
        <c:axId val="6654976"/>
        <c:scaling>
          <c:orientation val="minMax"/>
        </c:scaling>
        <c:delete val="1"/>
        <c:axPos val="l"/>
        <c:numFmt formatCode="0.0" sourceLinked="1"/>
        <c:majorTickMark val="none"/>
        <c:minorTickMark val="none"/>
        <c:tickLblPos val="nextTo"/>
        <c:crossAx val="665228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solidFill>
        <a:schemeClr val="accent1"/>
      </a:solidFill>
    </a:ln>
    <a:effectLst>
      <a:outerShdw blurRad="50800" dist="38100" dir="2700000" algn="tl" rotWithShape="0">
        <a:prstClr val="black">
          <a:alpha val="40000"/>
        </a:prstClr>
      </a:outerShdw>
    </a:effectLst>
  </c:spPr>
  <c:txPr>
    <a:bodyPr/>
    <a:lstStyle/>
    <a:p>
      <a:pPr>
        <a:defRPr>
          <a:solidFill>
            <a:schemeClr val="tx1"/>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accent1">
                    <a:lumMod val="50000"/>
                  </a:schemeClr>
                </a:solidFill>
                <a:latin typeface="+mn-lt"/>
                <a:ea typeface="+mn-ea"/>
                <a:cs typeface="+mn-cs"/>
              </a:defRPr>
            </a:pPr>
            <a:r>
              <a:rPr lang="en-US" baseline="0" dirty="0"/>
              <a:t>BOTTLES SOLD</a:t>
            </a:r>
            <a:r>
              <a:rPr lang="en-US" dirty="0"/>
              <a:t> BY QUARTER – ALL CHANNELS (SP + SD)</a:t>
            </a:r>
          </a:p>
        </c:rich>
      </c:tx>
      <c:layout/>
      <c:overlay val="0"/>
      <c:spPr>
        <a:noFill/>
        <a:ln>
          <a:noFill/>
        </a:ln>
        <a:effectLst/>
      </c:spPr>
    </c:title>
    <c:autoTitleDeleted val="0"/>
    <c:plotArea>
      <c:layout/>
      <c:barChart>
        <c:barDir val="col"/>
        <c:grouping val="clustered"/>
        <c:varyColors val="0"/>
        <c:ser>
          <c:idx val="0"/>
          <c:order val="0"/>
          <c:tx>
            <c:strRef>
              <c:f>'INS_Trend_data (68)'!$O$2</c:f>
              <c:strCache>
                <c:ptCount val="1"/>
                <c:pt idx="0">
                  <c:v>Total</c:v>
                </c:pt>
              </c:strCache>
            </c:strRef>
          </c:tx>
          <c:spPr>
            <a:solidFill>
              <a:schemeClr val="accent1"/>
            </a:solidFill>
            <a:ln>
              <a:noFill/>
            </a:ln>
            <a:effectLst/>
          </c:spPr>
          <c:invertIfNegative val="0"/>
          <c:dLbls>
            <c:numFmt formatCode="#,##0" sourceLinked="0"/>
            <c:spPr>
              <a:no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'INS_Trend_data (68)'!$L$3:$L$8</c:f>
              <c:strCache>
                <c:ptCount val="6"/>
                <c:pt idx="0">
                  <c:v>Q3-17</c:v>
                </c:pt>
                <c:pt idx="1">
                  <c:v>Q4-17</c:v>
                </c:pt>
                <c:pt idx="2">
                  <c:v>Q1-18</c:v>
                </c:pt>
                <c:pt idx="3">
                  <c:v>Q2-18</c:v>
                </c:pt>
                <c:pt idx="4">
                  <c:v>Q3-18</c:v>
                </c:pt>
                <c:pt idx="5">
                  <c:v>Q4-18</c:v>
                </c:pt>
              </c:strCache>
            </c:strRef>
          </c:cat>
          <c:val>
            <c:numRef>
              <c:f>'INS_Trend_data (68)'!$O$3:$O$8</c:f>
              <c:numCache>
                <c:formatCode>General</c:formatCode>
                <c:ptCount val="6"/>
                <c:pt idx="0">
                  <c:v>675</c:v>
                </c:pt>
                <c:pt idx="1">
                  <c:v>2137</c:v>
                </c:pt>
                <c:pt idx="2">
                  <c:v>3517</c:v>
                </c:pt>
                <c:pt idx="3">
                  <c:v>4799</c:v>
                </c:pt>
                <c:pt idx="4">
                  <c:v>4936</c:v>
                </c:pt>
                <c:pt idx="5">
                  <c:v>5538</c:v>
                </c:pt>
              </c:numCache>
            </c:numRef>
          </c:val>
          <c:extLst xmlns:c16r2="http://schemas.microsoft.com/office/drawing/2015/06/chart">
            <c:ext xmlns:c16="http://schemas.microsoft.com/office/drawing/2014/chart" uri="{C3380CC4-5D6E-409C-BE32-E72D297353CC}">
              <c16:uniqueId val="{00000000-A146-491F-9D7B-13D0579FA20C}"/>
            </c:ext>
          </c:extLst>
        </c:ser>
        <c:dLbls>
          <c:dLblPos val="outEnd"/>
          <c:showLegendKey val="0"/>
          <c:showVal val="1"/>
          <c:showCatName val="0"/>
          <c:showSerName val="0"/>
          <c:showPercent val="0"/>
          <c:showBubbleSize val="0"/>
        </c:dLbls>
        <c:gapWidth val="444"/>
        <c:overlap val="-90"/>
        <c:axId val="6690688"/>
        <c:axId val="6714112"/>
      </c:barChart>
      <c:catAx>
        <c:axId val="66906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cap="all" spc="120" normalizeH="0" baseline="0">
                <a:solidFill>
                  <a:schemeClr val="accent1">
                    <a:lumMod val="50000"/>
                  </a:schemeClr>
                </a:solidFill>
                <a:latin typeface="+mn-lt"/>
                <a:ea typeface="+mn-ea"/>
                <a:cs typeface="+mn-cs"/>
              </a:defRPr>
            </a:pPr>
            <a:endParaRPr lang="en-US"/>
          </a:p>
        </c:txPr>
        <c:crossAx val="6714112"/>
        <c:crosses val="autoZero"/>
        <c:auto val="1"/>
        <c:lblAlgn val="ctr"/>
        <c:lblOffset val="100"/>
        <c:noMultiLvlLbl val="0"/>
      </c:catAx>
      <c:valAx>
        <c:axId val="6714112"/>
        <c:scaling>
          <c:orientation val="minMax"/>
        </c:scaling>
        <c:delete val="1"/>
        <c:axPos val="l"/>
        <c:numFmt formatCode="General" sourceLinked="1"/>
        <c:majorTickMark val="none"/>
        <c:minorTickMark val="none"/>
        <c:tickLblPos val="nextTo"/>
        <c:crossAx val="669068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9525" cap="flat" cmpd="sng" algn="ctr">
      <a:solidFill>
        <a:schemeClr val="accent1"/>
      </a:solidFill>
      <a:round/>
    </a:ln>
    <a:effectLst>
      <a:outerShdw blurRad="50800" dist="38100" dir="2700000" algn="tl" rotWithShape="0">
        <a:prstClr val="black">
          <a:alpha val="40000"/>
        </a:prstClr>
      </a:outerShdw>
    </a:effectLst>
  </c:spPr>
  <c:txPr>
    <a:bodyPr/>
    <a:lstStyle/>
    <a:p>
      <a:pPr>
        <a:defRPr>
          <a:solidFill>
            <a:schemeClr val="accent1">
              <a:lumMod val="50000"/>
            </a:schemeClr>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solidFill>
                <a:latin typeface="+mn-lt"/>
                <a:ea typeface="+mn-ea"/>
                <a:cs typeface="+mn-cs"/>
              </a:defRPr>
            </a:pPr>
            <a:r>
              <a:rPr lang="en-US" sz="1800" b="1" i="0" baseline="0" dirty="0">
                <a:effectLst/>
              </a:rPr>
              <a:t>PERCENT OF PATIENTS BY TIME TO FIRST DISPENSE</a:t>
            </a:r>
            <a:endParaRPr lang="en-US" dirty="0">
              <a:effectLst/>
            </a:endParaRPr>
          </a:p>
        </c:rich>
      </c:tx>
      <c:layout/>
      <c:overlay val="0"/>
      <c:spPr>
        <a:noFill/>
        <a:ln>
          <a:noFill/>
        </a:ln>
        <a:effectLst/>
      </c:spPr>
    </c:title>
    <c:autoTitleDeleted val="0"/>
    <c:plotArea>
      <c:layout/>
      <c:barChart>
        <c:barDir val="col"/>
        <c:grouping val="clustered"/>
        <c:varyColors val="0"/>
        <c:ser>
          <c:idx val="0"/>
          <c:order val="0"/>
          <c:tx>
            <c:strRef>
              <c:f>[1]TTFF!$V$1</c:f>
              <c:strCache>
                <c:ptCount val="1"/>
                <c:pt idx="0">
                  <c:v>Percent of Patients</c:v>
                </c:pt>
              </c:strCache>
            </c:strRef>
          </c:tx>
          <c:spPr>
            <a:solidFill>
              <a:schemeClr val="accent1"/>
            </a:solidFill>
            <a:ln>
              <a:noFill/>
            </a:ln>
            <a:effectLst/>
          </c:spPr>
          <c:invertIfNegative val="0"/>
          <c:dLbls>
            <c:spPr>
              <a:noFill/>
              <a:ln>
                <a:noFill/>
              </a:ln>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[1]TTFF!$T$2:$T$11</c:f>
              <c:strCache>
                <c:ptCount val="10"/>
                <c:pt idx="0">
                  <c:v>5 OR LESS</c:v>
                </c:pt>
                <c:pt idx="1">
                  <c:v>5 THROUGH 10</c:v>
                </c:pt>
                <c:pt idx="2">
                  <c:v>10 THROUGH 15</c:v>
                </c:pt>
                <c:pt idx="3">
                  <c:v>15 THROUGH 20</c:v>
                </c:pt>
                <c:pt idx="4">
                  <c:v>20 THROUGH 30</c:v>
                </c:pt>
                <c:pt idx="5">
                  <c:v>30 THROUGH 45</c:v>
                </c:pt>
                <c:pt idx="6">
                  <c:v>45 THROUGH 60</c:v>
                </c:pt>
                <c:pt idx="7">
                  <c:v>60 THROUGH 90</c:v>
                </c:pt>
                <c:pt idx="8">
                  <c:v>90 THROUGH 120</c:v>
                </c:pt>
                <c:pt idx="9">
                  <c:v>120 AND GREATER</c:v>
                </c:pt>
              </c:strCache>
            </c:strRef>
          </c:cat>
          <c:val>
            <c:numRef>
              <c:f>[1]TTFF!$V$2:$V$11</c:f>
              <c:numCache>
                <c:formatCode>0%</c:formatCode>
                <c:ptCount val="10"/>
                <c:pt idx="0">
                  <c:v>0.33341784989857998</c:v>
                </c:pt>
                <c:pt idx="1">
                  <c:v>0.25633874239350901</c:v>
                </c:pt>
                <c:pt idx="2">
                  <c:v>0.15086206896551699</c:v>
                </c:pt>
                <c:pt idx="3">
                  <c:v>7.3529411764705899E-2</c:v>
                </c:pt>
                <c:pt idx="4">
                  <c:v>7.9361054766734301E-2</c:v>
                </c:pt>
                <c:pt idx="5">
                  <c:v>4.3610547667342799E-2</c:v>
                </c:pt>
                <c:pt idx="6">
                  <c:v>2.2058823529411801E-2</c:v>
                </c:pt>
                <c:pt idx="7">
                  <c:v>1.9016227180527399E-2</c:v>
                </c:pt>
                <c:pt idx="8">
                  <c:v>9.8884381338742392E-3</c:v>
                </c:pt>
                <c:pt idx="9">
                  <c:v>1.19168356997972E-2</c:v>
                </c:pt>
              </c:numCache>
            </c:numRef>
          </c:val>
          <c:extLst xmlns:c16r2="http://schemas.microsoft.com/office/drawing/2015/06/chart">
            <c:ext xmlns:c16="http://schemas.microsoft.com/office/drawing/2014/chart" uri="{C3380CC4-5D6E-409C-BE32-E72D297353CC}">
              <c16:uniqueId val="{00000000-B4B8-4D4C-AAF1-0B7704FF8373}"/>
            </c:ext>
          </c:extLst>
        </c:ser>
        <c:dLbls>
          <c:dLblPos val="outEnd"/>
          <c:showLegendKey val="0"/>
          <c:showVal val="1"/>
          <c:showCatName val="0"/>
          <c:showSerName val="0"/>
          <c:showPercent val="0"/>
          <c:showBubbleSize val="0"/>
        </c:dLbls>
        <c:gapWidth val="444"/>
        <c:overlap val="-90"/>
        <c:axId val="36854016"/>
        <c:axId val="36873344"/>
      </c:barChart>
      <c:catAx>
        <c:axId val="368540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all" spc="120" normalizeH="0" baseline="0">
                <a:solidFill>
                  <a:schemeClr val="tx1"/>
                </a:solidFill>
                <a:latin typeface="+mn-lt"/>
                <a:ea typeface="+mn-ea"/>
                <a:cs typeface="+mn-cs"/>
              </a:defRPr>
            </a:pPr>
            <a:endParaRPr lang="en-US"/>
          </a:p>
        </c:txPr>
        <c:crossAx val="36873344"/>
        <c:crosses val="autoZero"/>
        <c:auto val="1"/>
        <c:lblAlgn val="ctr"/>
        <c:lblOffset val="100"/>
        <c:noMultiLvlLbl val="0"/>
      </c:catAx>
      <c:valAx>
        <c:axId val="36873344"/>
        <c:scaling>
          <c:orientation val="minMax"/>
        </c:scaling>
        <c:delete val="1"/>
        <c:axPos val="l"/>
        <c:numFmt formatCode="0%" sourceLinked="1"/>
        <c:majorTickMark val="none"/>
        <c:minorTickMark val="none"/>
        <c:tickLblPos val="nextTo"/>
        <c:crossAx val="3685401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solidFill>
        <a:schemeClr val="accent1"/>
      </a:solidFill>
    </a:ln>
    <a:effectLst>
      <a:outerShdw blurRad="50800" dist="38100" dir="2700000" algn="tl" rotWithShape="0">
        <a:prstClr val="black">
          <a:alpha val="40000"/>
        </a:prstClr>
      </a:outerShdw>
    </a:effectLst>
  </c:spPr>
  <c:txPr>
    <a:bodyPr/>
    <a:lstStyle/>
    <a:p>
      <a:pPr>
        <a:defRPr>
          <a:solidFill>
            <a:schemeClr val="tx1"/>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solidFill>
                <a:latin typeface="+mn-lt"/>
                <a:ea typeface="+mn-ea"/>
                <a:cs typeface="+mn-cs"/>
              </a:defRPr>
            </a:pPr>
            <a:r>
              <a:rPr lang="en-US" dirty="0"/>
              <a:t>REVISED</a:t>
            </a:r>
            <a:r>
              <a:rPr lang="en-US" baseline="0" dirty="0"/>
              <a:t> </a:t>
            </a:r>
            <a:r>
              <a:rPr lang="en-US" dirty="0"/>
              <a:t>TARGET REACH BY QUARTER</a:t>
            </a:r>
          </a:p>
        </c:rich>
      </c:tx>
      <c:layout/>
      <c:overlay val="0"/>
      <c:spPr>
        <a:noFill/>
        <a:ln>
          <a:noFill/>
        </a:ln>
        <a:effectLst/>
      </c:spPr>
    </c:title>
    <c:autoTitleDeleted val="0"/>
    <c:plotArea>
      <c:layout/>
      <c:barChart>
        <c:barDir val="col"/>
        <c:grouping val="clustered"/>
        <c:varyColors val="0"/>
        <c:ser>
          <c:idx val="0"/>
          <c:order val="0"/>
          <c:tx>
            <c:strRef>
              <c:f>'new target tier penetration'!$AB$4</c:f>
              <c:strCache>
                <c:ptCount val="1"/>
                <c:pt idx="0">
                  <c:v>Cumulative Total Reach</c:v>
                </c:pt>
              </c:strCache>
            </c:strRef>
          </c:tx>
          <c:spPr>
            <a:solidFill>
              <a:schemeClr val="accent1"/>
            </a:solidFill>
            <a:ln>
              <a:noFill/>
            </a:ln>
            <a:effectLst/>
          </c:spPr>
          <c:invertIfNegative val="0"/>
          <c:dLbls>
            <c:spPr>
              <a:noFill/>
              <a:ln>
                <a:noFill/>
              </a:ln>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'new target tier penetration'!$T$5:$T$11</c:f>
              <c:strCache>
                <c:ptCount val="6"/>
                <c:pt idx="0">
                  <c:v>Q3-17</c:v>
                </c:pt>
                <c:pt idx="1">
                  <c:v>Q4-17</c:v>
                </c:pt>
                <c:pt idx="2">
                  <c:v>Q1-18</c:v>
                </c:pt>
                <c:pt idx="3">
                  <c:v>Q2-18</c:v>
                </c:pt>
                <c:pt idx="4">
                  <c:v>Q3-18</c:v>
                </c:pt>
                <c:pt idx="5">
                  <c:v>Q4-18</c:v>
                </c:pt>
              </c:strCache>
              <c:extLst xmlns:c16r2="http://schemas.microsoft.com/office/drawing/2015/06/chart"/>
            </c:strRef>
          </c:cat>
          <c:val>
            <c:numRef>
              <c:f>'new target tier penetration'!$AB$5:$AB$11</c:f>
              <c:numCache>
                <c:formatCode>0%</c:formatCode>
                <c:ptCount val="6"/>
                <c:pt idx="0">
                  <c:v>0.248747723132969</c:v>
                </c:pt>
                <c:pt idx="1">
                  <c:v>0.51024590163934402</c:v>
                </c:pt>
                <c:pt idx="2">
                  <c:v>0.58481329690346096</c:v>
                </c:pt>
                <c:pt idx="3">
                  <c:v>0.62852914389799597</c:v>
                </c:pt>
                <c:pt idx="4">
                  <c:v>0.66040528233151197</c:v>
                </c:pt>
                <c:pt idx="5">
                  <c:v>0.67884790528233196</c:v>
                </c:pt>
              </c:numCache>
              <c:extLst xmlns:c16r2="http://schemas.microsoft.com/office/drawing/2015/06/chart"/>
            </c:numRef>
          </c:val>
          <c:extLst xmlns:c16r2="http://schemas.microsoft.com/office/drawing/2015/06/chart">
            <c:ext xmlns:c16="http://schemas.microsoft.com/office/drawing/2014/chart" uri="{C3380CC4-5D6E-409C-BE32-E72D297353CC}">
              <c16:uniqueId val="{00000000-282D-4B5F-8DDB-E7BB9CF27FE6}"/>
            </c:ext>
          </c:extLst>
        </c:ser>
        <c:dLbls>
          <c:dLblPos val="outEnd"/>
          <c:showLegendKey val="0"/>
          <c:showVal val="1"/>
          <c:showCatName val="0"/>
          <c:showSerName val="0"/>
          <c:showPercent val="0"/>
          <c:showBubbleSize val="0"/>
        </c:dLbls>
        <c:gapWidth val="444"/>
        <c:overlap val="-90"/>
        <c:axId val="37034624"/>
        <c:axId val="37049856"/>
      </c:barChart>
      <c:catAx>
        <c:axId val="370346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all" spc="120" normalizeH="0" baseline="0">
                <a:solidFill>
                  <a:schemeClr val="tx1"/>
                </a:solidFill>
                <a:latin typeface="+mn-lt"/>
                <a:ea typeface="+mn-ea"/>
                <a:cs typeface="+mn-cs"/>
              </a:defRPr>
            </a:pPr>
            <a:endParaRPr lang="en-US"/>
          </a:p>
        </c:txPr>
        <c:crossAx val="37049856"/>
        <c:crosses val="autoZero"/>
        <c:auto val="1"/>
        <c:lblAlgn val="ctr"/>
        <c:lblOffset val="100"/>
        <c:noMultiLvlLbl val="0"/>
      </c:catAx>
      <c:valAx>
        <c:axId val="37049856"/>
        <c:scaling>
          <c:orientation val="minMax"/>
        </c:scaling>
        <c:delete val="1"/>
        <c:axPos val="l"/>
        <c:numFmt formatCode="0%" sourceLinked="1"/>
        <c:majorTickMark val="none"/>
        <c:minorTickMark val="none"/>
        <c:tickLblPos val="nextTo"/>
        <c:crossAx val="3703462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solidFill>
        <a:schemeClr val="accent1"/>
      </a:solidFill>
    </a:ln>
    <a:effectLst>
      <a:outerShdw blurRad="50800" dist="38100" dir="2700000" algn="tl" rotWithShape="0">
        <a:prstClr val="black">
          <a:alpha val="40000"/>
        </a:prstClr>
      </a:outerShdw>
    </a:effectLst>
  </c:spPr>
  <c:txPr>
    <a:bodyPr/>
    <a:lstStyle/>
    <a:p>
      <a:pPr>
        <a:defRPr>
          <a:solidFill>
            <a:schemeClr val="tx1"/>
          </a:solidFil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3DD6DAA-A44F-482C-B2C2-7887EAB42777}" type="datetimeFigureOut">
              <a:rPr lang="en-US" smtClean="0"/>
              <a:t>2/28/2019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BA7E6EA-80B5-4B09-978E-931734DD1FB5}" type="slidenum">
              <a:rPr lang="en-US" smtClean="0"/>
              <a:t>‹#›</a:t>
            </a:fld>
            <a:endParaRPr lang="en-US"/>
          </a:p>
        </p:txBody>
      </p:sp>
    </p:spTree>
    <p:extLst>
      <p:ext uri="{BB962C8B-B14F-4D97-AF65-F5344CB8AC3E}">
        <p14:creationId xmlns:p14="http://schemas.microsoft.com/office/powerpoint/2010/main" val="2151610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0320F96-6CF2-4246-90F2-D1FED17BC04B}" type="datetimeFigureOut">
              <a:rPr lang="en-US" smtClean="0"/>
              <a:t>2/28/2019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5E57157-63FC-442C-8485-614B0F20B078}" type="slidenum">
              <a:rPr lang="en-US" smtClean="0"/>
              <a:t>‹#›</a:t>
            </a:fld>
            <a:endParaRPr lang="en-US"/>
          </a:p>
        </p:txBody>
      </p:sp>
    </p:spTree>
    <p:extLst>
      <p:ext uri="{BB962C8B-B14F-4D97-AF65-F5344CB8AC3E}">
        <p14:creationId xmlns:p14="http://schemas.microsoft.com/office/powerpoint/2010/main" val="1159282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E57157-63FC-442C-8485-614B0F20B078}" type="slidenum">
              <a:rPr lang="en-US" smtClean="0"/>
              <a:t>3</a:t>
            </a:fld>
            <a:endParaRPr lang="en-US"/>
          </a:p>
        </p:txBody>
      </p:sp>
    </p:spTree>
    <p:extLst>
      <p:ext uri="{BB962C8B-B14F-4D97-AF65-F5344CB8AC3E}">
        <p14:creationId xmlns:p14="http://schemas.microsoft.com/office/powerpoint/2010/main" val="2548655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E57157-63FC-442C-8485-614B0F20B078}" type="slidenum">
              <a:rPr lang="en-US" smtClean="0"/>
              <a:t>5</a:t>
            </a:fld>
            <a:endParaRPr lang="en-US"/>
          </a:p>
        </p:txBody>
      </p:sp>
    </p:spTree>
    <p:extLst>
      <p:ext uri="{BB962C8B-B14F-4D97-AF65-F5344CB8AC3E}">
        <p14:creationId xmlns:p14="http://schemas.microsoft.com/office/powerpoint/2010/main" val="1615903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3046452"/>
            <a:ext cx="9144000" cy="553998"/>
          </a:xfrm>
          <a:gradFill>
            <a:gsLst>
              <a:gs pos="60000">
                <a:srgbClr val="8CB4E3">
                  <a:alpha val="80000"/>
                </a:srgbClr>
              </a:gs>
              <a:gs pos="40000">
                <a:srgbClr val="8CB4E3">
                  <a:alpha val="80000"/>
                </a:srgbClr>
              </a:gs>
              <a:gs pos="0">
                <a:schemeClr val="bg1">
                  <a:alpha val="80000"/>
                </a:schemeClr>
              </a:gs>
              <a:gs pos="100000">
                <a:schemeClr val="bg1">
                  <a:alpha val="80000"/>
                </a:schemeClr>
              </a:gs>
            </a:gsLst>
          </a:gradFill>
        </p:spPr>
        <p:txBody>
          <a:bodyPr>
            <a:spAutoFit/>
          </a:bodyPr>
          <a:lstStyle>
            <a:lvl1pPr algn="ctr">
              <a:defRPr b="1"/>
            </a:lvl1pPr>
          </a:lstStyle>
          <a:p>
            <a:r>
              <a:rPr lang="en-US" dirty="0"/>
              <a:t>Click to edit Master title style</a:t>
            </a:r>
          </a:p>
        </p:txBody>
      </p:sp>
      <p:sp>
        <p:nvSpPr>
          <p:cNvPr id="3" name="Subtitle 2"/>
          <p:cNvSpPr>
            <a:spLocks noGrp="1"/>
          </p:cNvSpPr>
          <p:nvPr>
            <p:ph type="subTitle" idx="1"/>
          </p:nvPr>
        </p:nvSpPr>
        <p:spPr>
          <a:xfrm>
            <a:off x="457200" y="3749040"/>
            <a:ext cx="8229600" cy="1828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672457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333500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941003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reference slide">
    <p:spTree>
      <p:nvGrpSpPr>
        <p:cNvPr id="1" name=""/>
        <p:cNvGrpSpPr/>
        <p:nvPr/>
      </p:nvGrpSpPr>
      <p:grpSpPr>
        <a:xfrm>
          <a:off x="0" y="0"/>
          <a:ext cx="0" cy="0"/>
          <a:chOff x="0" y="0"/>
          <a:chExt cx="0" cy="0"/>
        </a:xfrm>
      </p:grpSpPr>
      <p:sp>
        <p:nvSpPr>
          <p:cNvPr id="2" name="Title 1"/>
          <p:cNvSpPr>
            <a:spLocks noGrp="1"/>
          </p:cNvSpPr>
          <p:nvPr>
            <p:ph type="title"/>
          </p:nvPr>
        </p:nvSpPr>
        <p:spPr>
          <a:xfrm>
            <a:off x="298450" y="-177330"/>
            <a:ext cx="7886700" cy="1325033"/>
          </a:xfrm>
        </p:spPr>
        <p:txBody>
          <a:bodyPr>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23850" y="1499366"/>
            <a:ext cx="7886700" cy="4349749"/>
          </a:xfrm>
        </p:spPr>
        <p:txBody>
          <a:bodyPr/>
          <a:lstStyle>
            <a:lvl1pPr>
              <a:defRPr sz="1400"/>
            </a:lvl1pPr>
            <a:lvl2pPr>
              <a:defRPr sz="1200"/>
            </a:lvl2pPr>
            <a:lvl3pPr>
              <a:defRPr sz="1100"/>
            </a:lvl3pPr>
          </a:lstStyle>
          <a:p>
            <a:pPr lvl="0"/>
            <a:r>
              <a:rPr lang="en-US" dirty="0"/>
              <a:t>Click to edit Master text styles</a:t>
            </a:r>
          </a:p>
          <a:p>
            <a:pPr lvl="1"/>
            <a:r>
              <a:rPr lang="en-US" dirty="0"/>
              <a:t>First level</a:t>
            </a:r>
          </a:p>
          <a:p>
            <a:pPr lvl="2"/>
            <a:r>
              <a:rPr lang="en-US" dirty="0"/>
              <a:t>Second level</a:t>
            </a:r>
          </a:p>
        </p:txBody>
      </p:sp>
      <p:sp>
        <p:nvSpPr>
          <p:cNvPr id="6" name="Slide Number Placeholder 5"/>
          <p:cNvSpPr>
            <a:spLocks noGrp="1"/>
          </p:cNvSpPr>
          <p:nvPr>
            <p:ph type="sldNum" sz="quarter" idx="12"/>
          </p:nvPr>
        </p:nvSpPr>
        <p:spPr/>
        <p:txBody>
          <a:bodyPr/>
          <a:lstStyle>
            <a:lvl1pPr>
              <a:defRPr>
                <a:solidFill>
                  <a:srgbClr val="0070C0"/>
                </a:solidFill>
              </a:defRPr>
            </a:lvl1pPr>
          </a:lstStyle>
          <a:p>
            <a:fld id="{448E6C82-8AB4-BD45-B15D-FB06D44F9AA4}" type="slidenum">
              <a:rPr lang="en-US" smtClean="0"/>
              <a:pPr/>
              <a:t>‹#›</a:t>
            </a:fld>
            <a:endParaRPr lang="en-US"/>
          </a:p>
        </p:txBody>
      </p:sp>
      <p:sp>
        <p:nvSpPr>
          <p:cNvPr id="5" name="Content Placeholder 4"/>
          <p:cNvSpPr>
            <a:spLocks noGrp="1"/>
          </p:cNvSpPr>
          <p:nvPr>
            <p:ph sz="quarter" idx="13" hasCustomPrompt="1"/>
          </p:nvPr>
        </p:nvSpPr>
        <p:spPr>
          <a:xfrm>
            <a:off x="266701" y="6237818"/>
            <a:ext cx="6908800" cy="366183"/>
          </a:xfrm>
        </p:spPr>
        <p:txBody>
          <a:bodyPr anchor="ctr">
            <a:normAutofit/>
          </a:bodyPr>
          <a:lstStyle>
            <a:lvl1pPr>
              <a:defRPr sz="800">
                <a:solidFill>
                  <a:srgbClr val="002060"/>
                </a:solidFill>
              </a:defRPr>
            </a:lvl1pPr>
          </a:lstStyle>
          <a:p>
            <a:pPr lvl="0"/>
            <a:r>
              <a:rPr lang="en-US"/>
              <a:t>[References]</a:t>
            </a:r>
            <a:endParaRPr lang="en-US" dirty="0"/>
          </a:p>
        </p:txBody>
      </p:sp>
    </p:spTree>
    <p:extLst>
      <p:ext uri="{BB962C8B-B14F-4D97-AF65-F5344CB8AC3E}">
        <p14:creationId xmlns:p14="http://schemas.microsoft.com/office/powerpoint/2010/main" val="425221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06086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240702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7" name="Slide Number Placeholder 6"/>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360928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9" name="Slide Number Placeholder 8"/>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240815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5" name="Slide Number Placeholder 4"/>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041073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4" name="Slide Number Placeholder 3"/>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360133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7" name="Slide Number Placeholder 6"/>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41172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7" name="Slide Number Placeholder 6"/>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4077958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38874"/>
            <a:ext cx="9144000" cy="6191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n-GB" sz="1800" b="0" dirty="0">
              <a:solidFill>
                <a:prstClr val="white"/>
              </a:solidFill>
            </a:endParaRPr>
          </a:p>
        </p:txBody>
      </p:sp>
      <p:pic>
        <p:nvPicPr>
          <p:cNvPr id="8" name="Picture 7"/>
          <p:cNvPicPr>
            <a:picLocks noChangeAspect="1"/>
          </p:cNvPicPr>
          <p:nvPr userDrawn="1"/>
        </p:nvPicPr>
        <p:blipFill>
          <a:blip r:embed="rId14"/>
          <a:stretch>
            <a:fillRect/>
          </a:stretch>
        </p:blipFill>
        <p:spPr>
          <a:xfrm>
            <a:off x="-1" y="6238874"/>
            <a:ext cx="1860013" cy="619125"/>
          </a:xfrm>
          <a:prstGeom prst="rect">
            <a:avLst/>
          </a:prstGeom>
        </p:spPr>
      </p:pic>
      <p:sp>
        <p:nvSpPr>
          <p:cNvPr id="2" name="Title Placeholder 1"/>
          <p:cNvSpPr>
            <a:spLocks noGrp="1"/>
          </p:cNvSpPr>
          <p:nvPr>
            <p:ph type="title"/>
          </p:nvPr>
        </p:nvSpPr>
        <p:spPr>
          <a:xfrm>
            <a:off x="0" y="228600"/>
            <a:ext cx="9144000" cy="914400"/>
          </a:xfrm>
          <a:prstGeom prst="rect">
            <a:avLst/>
          </a:prstGeom>
          <a:gradFill flip="none" rotWithShape="1">
            <a:gsLst>
              <a:gs pos="25000">
                <a:srgbClr val="8CB4E3"/>
              </a:gs>
              <a:gs pos="100000">
                <a:schemeClr val="bg1"/>
              </a:gs>
            </a:gsLst>
            <a:lin ang="0" scaled="1"/>
            <a:tileRect/>
          </a:gradFill>
        </p:spPr>
        <p:txBody>
          <a:bodyPr vert="horz" lIns="457200" tIns="45720" rIns="45720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457200" y="1371600"/>
            <a:ext cx="8229600" cy="4572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743200" y="6365873"/>
            <a:ext cx="3657600" cy="365760"/>
          </a:xfrm>
          <a:prstGeom prst="rect">
            <a:avLst/>
          </a:prstGeom>
        </p:spPr>
        <p:txBody>
          <a:bodyPr vert="horz" lIns="91440" tIns="45720" rIns="91440" bIns="45720" rtlCol="0" anchor="ctr"/>
          <a:lstStyle>
            <a:lvl1pPr algn="ctr">
              <a:defRPr sz="1200">
                <a:solidFill>
                  <a:schemeClr val="bg1"/>
                </a:solidFill>
              </a:defRPr>
            </a:lvl1pPr>
          </a:lstStyle>
          <a:p>
            <a:r>
              <a:rPr lang="en-US" dirty="0">
                <a:solidFill>
                  <a:schemeClr val="bg1"/>
                </a:solidFill>
              </a:rPr>
              <a:t>CONFIDENTIAL – FOR PUMA INTERNAL USE ONLY</a:t>
            </a:r>
            <a:endParaRPr lang="en-GB" dirty="0">
              <a:solidFill>
                <a:schemeClr val="bg1"/>
              </a:solidFill>
            </a:endParaRPr>
          </a:p>
        </p:txBody>
      </p:sp>
      <p:sp>
        <p:nvSpPr>
          <p:cNvPr id="6" name="Slide Number Placeholder 5"/>
          <p:cNvSpPr>
            <a:spLocks noGrp="1"/>
          </p:cNvSpPr>
          <p:nvPr>
            <p:ph type="sldNum" sz="quarter" idx="4"/>
          </p:nvPr>
        </p:nvSpPr>
        <p:spPr>
          <a:xfrm>
            <a:off x="8153400" y="6365874"/>
            <a:ext cx="640080" cy="365125"/>
          </a:xfrm>
          <a:prstGeom prst="rect">
            <a:avLst/>
          </a:prstGeom>
        </p:spPr>
        <p:txBody>
          <a:bodyPr vert="horz" lIns="91440" tIns="45720" rIns="91440" bIns="45720" rtlCol="0" anchor="ctr"/>
          <a:lstStyle>
            <a:lvl1pPr algn="r">
              <a:defRPr sz="1200">
                <a:solidFill>
                  <a:schemeClr val="bg1"/>
                </a:solidFill>
              </a:defRPr>
            </a:lvl1pPr>
          </a:lstStyle>
          <a:p>
            <a:fld id="{C5256D79-6D78-4C39-B8F4-F5DD92BCEE6B}" type="slidenum">
              <a:rPr lang="en-US" smtClean="0"/>
              <a:pPr/>
              <a:t>‹#›</a:t>
            </a:fld>
            <a:endParaRPr lang="en-US" dirty="0"/>
          </a:p>
        </p:txBody>
      </p:sp>
    </p:spTree>
    <p:extLst>
      <p:ext uri="{BB962C8B-B14F-4D97-AF65-F5344CB8AC3E}">
        <p14:creationId xmlns:p14="http://schemas.microsoft.com/office/powerpoint/2010/main" val="2902599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spcBef>
          <a:spcPct val="0"/>
        </a:spcBef>
        <a:buNone/>
        <a:defRPr sz="30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8CB4E3"/>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53899"/>
            <a:ext cx="9144000" cy="1446550"/>
          </a:xfrm>
        </p:spPr>
        <p:txBody>
          <a:bodyPr/>
          <a:lstStyle/>
          <a:p>
            <a:r>
              <a:rPr lang="en-US" sz="3200" dirty="0"/>
              <a:t>Puma Biotechnology</a:t>
            </a:r>
            <a:br>
              <a:rPr lang="en-US" sz="3200" dirty="0"/>
            </a:br>
            <a:r>
              <a:rPr lang="en-US" sz="2800" b="0" dirty="0"/>
              <a:t>Earnings Call</a:t>
            </a:r>
            <a:r>
              <a:rPr lang="en-US" sz="3200" dirty="0"/>
              <a:t/>
            </a:r>
            <a:br>
              <a:rPr lang="en-US" sz="3200" dirty="0"/>
            </a:br>
            <a:r>
              <a:rPr lang="en-US" sz="2800" b="0" dirty="0"/>
              <a:t>Commercial Update</a:t>
            </a:r>
            <a:endParaRPr lang="en-US" sz="2000" b="0" dirty="0"/>
          </a:p>
        </p:txBody>
      </p:sp>
      <p:sp>
        <p:nvSpPr>
          <p:cNvPr id="3" name="Subtitle 2"/>
          <p:cNvSpPr>
            <a:spLocks noGrp="1"/>
          </p:cNvSpPr>
          <p:nvPr>
            <p:ph type="subTitle" idx="1"/>
          </p:nvPr>
        </p:nvSpPr>
        <p:spPr>
          <a:xfrm>
            <a:off x="428935" y="4553830"/>
            <a:ext cx="8229600" cy="676960"/>
          </a:xfrm>
        </p:spPr>
        <p:txBody>
          <a:bodyPr>
            <a:normAutofit/>
          </a:bodyPr>
          <a:lstStyle/>
          <a:p>
            <a:r>
              <a:rPr lang="en-US" sz="2400" dirty="0"/>
              <a:t>February 28, 2019</a:t>
            </a:r>
          </a:p>
        </p:txBody>
      </p:sp>
      <p:pic>
        <p:nvPicPr>
          <p:cNvPr id="18434" name="Picture 2" descr="N:\1- Puma All\Commercial\Marketing\Nerlynx logos\NERLYNX TM 2017\PMS\NERLYNXTM_PM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6125" y="4606424"/>
            <a:ext cx="1516805" cy="5717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slo\AppData\Local\Microsoft\Windows\Temporary Internet Files\Content.Outlook\MU19QQ3Y\Nerlynx_180_BottleBox_2_SixPills_Dia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7563" y="3767917"/>
            <a:ext cx="1499190" cy="22487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07096" y="6446534"/>
            <a:ext cx="3220278" cy="261610"/>
          </a:xfrm>
          <a:prstGeom prst="rect">
            <a:avLst/>
          </a:prstGeom>
          <a:noFill/>
        </p:spPr>
        <p:txBody>
          <a:bodyPr wrap="square" rtlCol="0">
            <a:spAutoFit/>
          </a:bodyPr>
          <a:lstStyle/>
          <a:p>
            <a:r>
              <a:rPr lang="en-US" sz="1100" dirty="0">
                <a:solidFill>
                  <a:prstClr val="white"/>
                </a:solidFill>
              </a:rPr>
              <a:t>Copyright 2019 Puma Biotechnology</a:t>
            </a:r>
          </a:p>
        </p:txBody>
      </p:sp>
    </p:spTree>
    <p:extLst>
      <p:ext uri="{BB962C8B-B14F-4D97-AF65-F5344CB8AC3E}">
        <p14:creationId xmlns:p14="http://schemas.microsoft.com/office/powerpoint/2010/main" val="507797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53899"/>
            <a:ext cx="9144000" cy="1446550"/>
          </a:xfrm>
        </p:spPr>
        <p:txBody>
          <a:bodyPr/>
          <a:lstStyle/>
          <a:p>
            <a:r>
              <a:rPr lang="en-US" sz="3200" dirty="0"/>
              <a:t>Puma Biotechnology</a:t>
            </a:r>
            <a:br>
              <a:rPr lang="en-US" sz="3200" dirty="0"/>
            </a:br>
            <a:r>
              <a:rPr lang="en-US" sz="2800" b="0" dirty="0"/>
              <a:t>Earnings Call</a:t>
            </a:r>
            <a:r>
              <a:rPr lang="en-US" sz="3200" dirty="0"/>
              <a:t/>
            </a:r>
            <a:br>
              <a:rPr lang="en-US" sz="3200" dirty="0"/>
            </a:br>
            <a:r>
              <a:rPr lang="en-US" sz="2800" b="0" dirty="0"/>
              <a:t>Commercial Update</a:t>
            </a:r>
            <a:endParaRPr lang="en-US" sz="2000" b="0" dirty="0"/>
          </a:p>
        </p:txBody>
      </p:sp>
      <p:sp>
        <p:nvSpPr>
          <p:cNvPr id="3" name="Subtitle 2"/>
          <p:cNvSpPr>
            <a:spLocks noGrp="1"/>
          </p:cNvSpPr>
          <p:nvPr>
            <p:ph type="subTitle" idx="1"/>
          </p:nvPr>
        </p:nvSpPr>
        <p:spPr>
          <a:xfrm>
            <a:off x="428935" y="4553830"/>
            <a:ext cx="8229600" cy="676960"/>
          </a:xfrm>
        </p:spPr>
        <p:txBody>
          <a:bodyPr>
            <a:normAutofit/>
          </a:bodyPr>
          <a:lstStyle/>
          <a:p>
            <a:r>
              <a:rPr lang="en-US" sz="2400" dirty="0"/>
              <a:t>February 28, 2019</a:t>
            </a:r>
          </a:p>
        </p:txBody>
      </p:sp>
      <p:pic>
        <p:nvPicPr>
          <p:cNvPr id="18434" name="Picture 2" descr="N:\1- Puma All\Commercial\Marketing\Nerlynx logos\NERLYNX TM 2017\PMS\NERLYNXTM_PM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6125" y="4606424"/>
            <a:ext cx="1516805" cy="5717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slo\AppData\Local\Microsoft\Windows\Temporary Internet Files\Content.Outlook\MU19QQ3Y\Nerlynx_180_BottleBox_2_SixPills_Dia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7563" y="3767917"/>
            <a:ext cx="1499190" cy="22487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07096" y="6446534"/>
            <a:ext cx="3220278" cy="261610"/>
          </a:xfrm>
          <a:prstGeom prst="rect">
            <a:avLst/>
          </a:prstGeom>
          <a:noFill/>
        </p:spPr>
        <p:txBody>
          <a:bodyPr wrap="square" rtlCol="0">
            <a:spAutoFit/>
          </a:bodyPr>
          <a:lstStyle/>
          <a:p>
            <a:r>
              <a:rPr lang="en-US" sz="1100" dirty="0">
                <a:solidFill>
                  <a:prstClr val="white"/>
                </a:solidFill>
              </a:rPr>
              <a:t>Copyright 2019 Puma Biotechnology</a:t>
            </a:r>
          </a:p>
        </p:txBody>
      </p:sp>
    </p:spTree>
    <p:extLst>
      <p:ext uri="{BB962C8B-B14F-4D97-AF65-F5344CB8AC3E}">
        <p14:creationId xmlns:p14="http://schemas.microsoft.com/office/powerpoint/2010/main" val="2732791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31492"/>
          </a:xfrm>
        </p:spPr>
        <p:txBody>
          <a:bodyPr>
            <a:noAutofit/>
          </a:bodyPr>
          <a:lstStyle/>
          <a:p>
            <a:pPr algn="ctr"/>
            <a:r>
              <a:rPr lang="en-US" sz="3200" dirty="0"/>
              <a:t>Forward-Looking Safe Harbor Statement</a:t>
            </a:r>
          </a:p>
        </p:txBody>
      </p:sp>
      <p:sp>
        <p:nvSpPr>
          <p:cNvPr id="4" name="Slide Number Placeholder 3"/>
          <p:cNvSpPr>
            <a:spLocks noGrp="1"/>
          </p:cNvSpPr>
          <p:nvPr>
            <p:ph type="sldNum" sz="quarter" idx="12"/>
          </p:nvPr>
        </p:nvSpPr>
        <p:spPr/>
        <p:txBody>
          <a:bodyPr/>
          <a:lstStyle/>
          <a:p>
            <a:fld id="{C5256D79-6D78-4C39-B8F4-F5DD92BCEE6B}" type="slidenum">
              <a:rPr lang="en-US" smtClean="0">
                <a:solidFill>
                  <a:prstClr val="white"/>
                </a:solidFill>
              </a:rPr>
              <a:pPr/>
              <a:t>2</a:t>
            </a:fld>
            <a:endParaRPr lang="en-US" dirty="0">
              <a:solidFill>
                <a:prstClr val="white"/>
              </a:solidFill>
            </a:endParaRPr>
          </a:p>
        </p:txBody>
      </p:sp>
      <p:sp>
        <p:nvSpPr>
          <p:cNvPr id="5" name="Rectangle 7"/>
          <p:cNvSpPr>
            <a:spLocks noChangeArrowheads="1"/>
          </p:cNvSpPr>
          <p:nvPr/>
        </p:nvSpPr>
        <p:spPr bwMode="auto">
          <a:xfrm>
            <a:off x="681044" y="1380169"/>
            <a:ext cx="7785569"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i="1" dirty="0"/>
              <a:t>This presentation contains forward-looking statements, including statements regarding the timing of expected reimbursement and coverage decisions and regulatory approvals for NERLYNX. All statements other than historical facts are forward–looking statements and are based on the current expectations, forecasts and assumptions of Puma Biotechnology, Inc. (“Puma”). Forward–looking statements involve risks and uncertainties that could cause Puma’s actual results to differ materially from the anticipated results and expectations expressed in these forward-looking statements. These risk and uncertainties are identified in Puma’s Annual Report on Form 10-K for the year ended December 31, 2018 and any subsequent documents Puma files with the Securities and Exchange Commission. You are cautioned not to place undue reliance on these forward-looking statements, which speak only as of the date hereof, and you should not rely on these forward-looking statements as representing Puma’s views as of any date subsequent to the date of this presentation. Puma assumes no obligation to update these forward-looking statements, except as required by law.  </a:t>
            </a:r>
            <a:endParaRPr lang="en-US" dirty="0"/>
          </a:p>
          <a:p>
            <a:r>
              <a:rPr lang="en-US" sz="1600" dirty="0"/>
              <a:t> </a:t>
            </a:r>
          </a:p>
        </p:txBody>
      </p:sp>
      <p:sp>
        <p:nvSpPr>
          <p:cNvPr id="3" name="TextBox 2"/>
          <p:cNvSpPr txBox="1"/>
          <p:nvPr/>
        </p:nvSpPr>
        <p:spPr>
          <a:xfrm>
            <a:off x="2072640" y="6447839"/>
            <a:ext cx="2716696" cy="261610"/>
          </a:xfrm>
          <a:prstGeom prst="rect">
            <a:avLst/>
          </a:prstGeom>
          <a:noFill/>
        </p:spPr>
        <p:txBody>
          <a:bodyPr wrap="square" rtlCol="0">
            <a:spAutoFit/>
          </a:bodyPr>
          <a:lstStyle/>
          <a:p>
            <a:r>
              <a:rPr lang="en-US" sz="1100" dirty="0">
                <a:solidFill>
                  <a:prstClr val="white"/>
                </a:solidFill>
              </a:rPr>
              <a:t>Copyright 2019 Puma Biotechnology</a:t>
            </a:r>
          </a:p>
        </p:txBody>
      </p:sp>
    </p:spTree>
    <p:extLst>
      <p:ext uri="{BB962C8B-B14F-4D97-AF65-F5344CB8AC3E}">
        <p14:creationId xmlns:p14="http://schemas.microsoft.com/office/powerpoint/2010/main" val="199345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ctr"/>
            <a:r>
              <a:rPr lang="en-US" dirty="0"/>
              <a:t>Puma’s Pharmacy and Distributor Network</a:t>
            </a:r>
          </a:p>
        </p:txBody>
      </p:sp>
      <p:sp>
        <p:nvSpPr>
          <p:cNvPr id="4" name="Slide Number Placeholder 3"/>
          <p:cNvSpPr>
            <a:spLocks noGrp="1"/>
          </p:cNvSpPr>
          <p:nvPr>
            <p:ph type="sldNum" sz="quarter" idx="12"/>
          </p:nvPr>
        </p:nvSpPr>
        <p:spPr/>
        <p:txBody>
          <a:bodyPr/>
          <a:lstStyle/>
          <a:p>
            <a:fld id="{C5256D79-6D78-4C39-B8F4-F5DD92BCEE6B}" type="slidenum">
              <a:rPr lang="en-US" smtClean="0"/>
              <a:t>3</a:t>
            </a:fld>
            <a:endParaRPr lang="en-US" dirty="0"/>
          </a:p>
        </p:txBody>
      </p:sp>
      <p:sp>
        <p:nvSpPr>
          <p:cNvPr id="5" name="Rectangle 12">
            <a:extLst>
              <a:ext uri="{FF2B5EF4-FFF2-40B4-BE49-F238E27FC236}">
                <a16:creationId xmlns="" xmlns:a16="http://schemas.microsoft.com/office/drawing/2014/main" id="{AE4359AA-31D7-4977-91D3-81DB88188F03}"/>
              </a:ext>
            </a:extLst>
          </p:cNvPr>
          <p:cNvSpPr>
            <a:spLocks noChangeArrowheads="1"/>
          </p:cNvSpPr>
          <p:nvPr/>
        </p:nvSpPr>
        <p:spPr bwMode="auto">
          <a:xfrm>
            <a:off x="2412857" y="4033464"/>
            <a:ext cx="2090283" cy="1077897"/>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t"/>
          <a:lstStyle/>
          <a:p>
            <a:pPr algn="ctr"/>
            <a:r>
              <a:rPr lang="en-US" sz="1100" b="1" kern="0" dirty="0">
                <a:solidFill>
                  <a:prstClr val="black"/>
                </a:solidFill>
                <a:latin typeface="Arial"/>
              </a:rPr>
              <a:t>Specialty Distributor Network</a:t>
            </a:r>
          </a:p>
        </p:txBody>
      </p:sp>
      <p:sp>
        <p:nvSpPr>
          <p:cNvPr id="7" name="Rectangle 12"/>
          <p:cNvSpPr>
            <a:spLocks noChangeArrowheads="1"/>
          </p:cNvSpPr>
          <p:nvPr/>
        </p:nvSpPr>
        <p:spPr bwMode="auto">
          <a:xfrm>
            <a:off x="6234294" y="2631522"/>
            <a:ext cx="1049547" cy="533399"/>
          </a:xfrm>
          <a:prstGeom prst="rect">
            <a:avLst/>
          </a:prstGeom>
          <a:solidFill>
            <a:schemeClr val="bg1">
              <a:lumMod val="75000"/>
            </a:schemeClr>
          </a:solidFill>
          <a:ln w="9525" cap="flat" cmpd="sng" algn="ctr">
            <a:no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ctr"/>
          <a:lstStyle/>
          <a:p>
            <a:pPr algn="ctr"/>
            <a:r>
              <a:rPr lang="en-US" sz="1200" b="1" kern="0" dirty="0">
                <a:solidFill>
                  <a:prstClr val="black"/>
                </a:solidFill>
                <a:latin typeface="Arial"/>
              </a:rPr>
              <a:t>Patients</a:t>
            </a:r>
          </a:p>
        </p:txBody>
      </p:sp>
      <p:sp>
        <p:nvSpPr>
          <p:cNvPr id="8" name="Rectangle 7"/>
          <p:cNvSpPr/>
          <p:nvPr/>
        </p:nvSpPr>
        <p:spPr bwMode="auto">
          <a:xfrm>
            <a:off x="5702636" y="1631529"/>
            <a:ext cx="2104211" cy="749464"/>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t"/>
          <a:lstStyle/>
          <a:p>
            <a:pPr algn="ctr"/>
            <a:r>
              <a:rPr lang="en-US" sz="1100" b="1" kern="0" dirty="0">
                <a:solidFill>
                  <a:prstClr val="black"/>
                </a:solidFill>
                <a:latin typeface="Arial"/>
              </a:rPr>
              <a:t>Hub Services</a:t>
            </a:r>
          </a:p>
        </p:txBody>
      </p:sp>
      <p:cxnSp>
        <p:nvCxnSpPr>
          <p:cNvPr id="9" name="Elbow Connector 8"/>
          <p:cNvCxnSpPr>
            <a:cxnSpLocks/>
            <a:endCxn id="11" idx="1"/>
          </p:cNvCxnSpPr>
          <p:nvPr/>
        </p:nvCxnSpPr>
        <p:spPr>
          <a:xfrm>
            <a:off x="1889317" y="3082898"/>
            <a:ext cx="523543" cy="1"/>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412857" y="2291165"/>
            <a:ext cx="2090283" cy="1583459"/>
            <a:chOff x="2647163" y="4584536"/>
            <a:chExt cx="1600832" cy="1261269"/>
          </a:xfrm>
        </p:grpSpPr>
        <p:sp>
          <p:nvSpPr>
            <p:cNvPr id="11" name="Rectangle 12"/>
            <p:cNvSpPr>
              <a:spLocks noChangeArrowheads="1"/>
            </p:cNvSpPr>
            <p:nvPr/>
          </p:nvSpPr>
          <p:spPr bwMode="auto">
            <a:xfrm>
              <a:off x="2647163" y="4584536"/>
              <a:ext cx="1600832" cy="1261269"/>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anchor="t"/>
            <a:lstStyle/>
            <a:p>
              <a:pPr algn="ctr"/>
              <a:r>
                <a:rPr lang="en-US" sz="1100" b="1" kern="0" dirty="0">
                  <a:solidFill>
                    <a:prstClr val="black"/>
                  </a:solidFill>
                  <a:latin typeface="Arial"/>
                </a:rPr>
                <a:t>Specialty Pharmacy Network</a:t>
              </a:r>
            </a:p>
          </p:txBody>
        </p:sp>
        <p:sp>
          <p:nvSpPr>
            <p:cNvPr id="12" name="Rectangle 12"/>
            <p:cNvSpPr>
              <a:spLocks noChangeArrowheads="1"/>
            </p:cNvSpPr>
            <p:nvPr/>
          </p:nvSpPr>
          <p:spPr bwMode="auto">
            <a:xfrm>
              <a:off x="2791819" y="4920543"/>
              <a:ext cx="1304772" cy="841077"/>
            </a:xfrm>
            <a:prstGeom prst="rect">
              <a:avLst/>
            </a:prstGeom>
            <a:solidFill>
              <a:schemeClr val="bg1"/>
            </a:solidFill>
            <a:ln>
              <a:noFill/>
              <a:headEnd/>
              <a:tailEnd/>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t"/>
            <a:lstStyle/>
            <a:p>
              <a:pPr algn="ctr"/>
              <a:r>
                <a:rPr lang="en-US" sz="1100" b="1" dirty="0" err="1">
                  <a:solidFill>
                    <a:prstClr val="black"/>
                  </a:solidFill>
                </a:rPr>
                <a:t>Acaria</a:t>
              </a:r>
              <a:r>
                <a:rPr lang="en-US" sz="1100" b="1" dirty="0">
                  <a:solidFill>
                    <a:prstClr val="black"/>
                  </a:solidFill>
                </a:rPr>
                <a:t> Health</a:t>
              </a:r>
            </a:p>
            <a:p>
              <a:pPr algn="ctr"/>
              <a:r>
                <a:rPr lang="en-US" sz="1100" b="1" dirty="0" err="1">
                  <a:solidFill>
                    <a:prstClr val="black"/>
                  </a:solidFill>
                </a:rPr>
                <a:t>Accredo</a:t>
              </a:r>
              <a:endParaRPr lang="en-US" sz="1100" b="1" dirty="0">
                <a:solidFill>
                  <a:prstClr val="black"/>
                </a:solidFill>
              </a:endParaRPr>
            </a:p>
            <a:p>
              <a:pPr algn="ctr"/>
              <a:r>
                <a:rPr lang="en-US" sz="1100" b="1" dirty="0">
                  <a:solidFill>
                    <a:prstClr val="black"/>
                  </a:solidFill>
                </a:rPr>
                <a:t>CVS</a:t>
              </a:r>
            </a:p>
            <a:p>
              <a:pPr algn="ctr"/>
              <a:r>
                <a:rPr lang="en-US" sz="1100" b="1" dirty="0">
                  <a:solidFill>
                    <a:prstClr val="black"/>
                  </a:solidFill>
                </a:rPr>
                <a:t>Onco360</a:t>
              </a:r>
            </a:p>
            <a:p>
              <a:pPr algn="ctr"/>
              <a:r>
                <a:rPr lang="en-US" sz="1100" b="1" dirty="0">
                  <a:solidFill>
                    <a:prstClr val="black"/>
                  </a:solidFill>
                </a:rPr>
                <a:t>Diplomat</a:t>
              </a:r>
            </a:p>
            <a:p>
              <a:pPr algn="ctr"/>
              <a:r>
                <a:rPr lang="en-US" sz="1100" b="1" dirty="0">
                  <a:solidFill>
                    <a:prstClr val="black"/>
                  </a:solidFill>
                </a:rPr>
                <a:t>Biologics</a:t>
              </a:r>
            </a:p>
            <a:p>
              <a:pPr algn="ctr"/>
              <a:endParaRPr lang="en-US" sz="1100" b="1" dirty="0">
                <a:solidFill>
                  <a:prstClr val="black"/>
                </a:solidFill>
              </a:endParaRPr>
            </a:p>
          </p:txBody>
        </p:sp>
      </p:grpSp>
      <p:sp>
        <p:nvSpPr>
          <p:cNvPr id="13" name="Rectangle 12"/>
          <p:cNvSpPr>
            <a:spLocks noChangeArrowheads="1"/>
          </p:cNvSpPr>
          <p:nvPr/>
        </p:nvSpPr>
        <p:spPr bwMode="auto">
          <a:xfrm>
            <a:off x="5126023" y="3444885"/>
            <a:ext cx="3351916" cy="1203067"/>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t"/>
          <a:lstStyle/>
          <a:p>
            <a:pPr algn="ctr"/>
            <a:r>
              <a:rPr lang="en-US" sz="1100" b="1" kern="0" dirty="0">
                <a:solidFill>
                  <a:prstClr val="black"/>
                </a:solidFill>
                <a:latin typeface="Arial"/>
              </a:rPr>
              <a:t>Sites of Care</a:t>
            </a:r>
          </a:p>
        </p:txBody>
      </p:sp>
      <p:grpSp>
        <p:nvGrpSpPr>
          <p:cNvPr id="14" name="Group 13">
            <a:extLst>
              <a:ext uri="{FF2B5EF4-FFF2-40B4-BE49-F238E27FC236}">
                <a16:creationId xmlns="" xmlns:a16="http://schemas.microsoft.com/office/drawing/2014/main" id="{91C0B665-528E-447A-A907-C858B27BACEC}"/>
              </a:ext>
            </a:extLst>
          </p:cNvPr>
          <p:cNvGrpSpPr/>
          <p:nvPr/>
        </p:nvGrpSpPr>
        <p:grpSpPr>
          <a:xfrm>
            <a:off x="5167861" y="3697725"/>
            <a:ext cx="3268249" cy="830091"/>
            <a:chOff x="5235565" y="4069877"/>
            <a:chExt cx="3268249" cy="830091"/>
          </a:xfrm>
        </p:grpSpPr>
        <p:sp>
          <p:nvSpPr>
            <p:cNvPr id="15" name="Rectangle 12"/>
            <p:cNvSpPr>
              <a:spLocks noChangeArrowheads="1"/>
            </p:cNvSpPr>
            <p:nvPr/>
          </p:nvSpPr>
          <p:spPr bwMode="auto">
            <a:xfrm>
              <a:off x="5235565" y="4073699"/>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Academic Hospitals</a:t>
              </a:r>
            </a:p>
          </p:txBody>
        </p:sp>
        <p:sp>
          <p:nvSpPr>
            <p:cNvPr id="16" name="Rectangle 15"/>
            <p:cNvSpPr>
              <a:spLocks noChangeArrowheads="1"/>
            </p:cNvSpPr>
            <p:nvPr/>
          </p:nvSpPr>
          <p:spPr bwMode="auto">
            <a:xfrm>
              <a:off x="6912606" y="4069877"/>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Community Hospitals</a:t>
              </a:r>
            </a:p>
          </p:txBody>
        </p:sp>
        <p:sp>
          <p:nvSpPr>
            <p:cNvPr id="17" name="Rectangle 15"/>
            <p:cNvSpPr>
              <a:spLocks noChangeArrowheads="1"/>
            </p:cNvSpPr>
            <p:nvPr/>
          </p:nvSpPr>
          <p:spPr bwMode="auto">
            <a:xfrm>
              <a:off x="6912606" y="4530131"/>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Other (VA, DoD)</a:t>
              </a:r>
            </a:p>
          </p:txBody>
        </p:sp>
        <p:sp>
          <p:nvSpPr>
            <p:cNvPr id="18" name="Rectangle 15"/>
            <p:cNvSpPr>
              <a:spLocks noChangeArrowheads="1"/>
            </p:cNvSpPr>
            <p:nvPr/>
          </p:nvSpPr>
          <p:spPr bwMode="auto">
            <a:xfrm>
              <a:off x="5235565" y="4529356"/>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Physician Practices</a:t>
              </a:r>
            </a:p>
          </p:txBody>
        </p:sp>
      </p:grpSp>
      <p:cxnSp>
        <p:nvCxnSpPr>
          <p:cNvPr id="19" name="Elbow Connector 67"/>
          <p:cNvCxnSpPr>
            <a:cxnSpLocks/>
          </p:cNvCxnSpPr>
          <p:nvPr/>
        </p:nvCxnSpPr>
        <p:spPr>
          <a:xfrm>
            <a:off x="4503142" y="2974254"/>
            <a:ext cx="1650087" cy="2950"/>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 xmlns:a16="http://schemas.microsoft.com/office/drawing/2014/main" id="{9F14D3E7-952E-48B5-98B3-FD3BBEFBDC7B}"/>
              </a:ext>
            </a:extLst>
          </p:cNvPr>
          <p:cNvPicPr>
            <a:picLocks noChangeAspect="1"/>
          </p:cNvPicPr>
          <p:nvPr/>
        </p:nvPicPr>
        <p:blipFill>
          <a:blip r:embed="rId3"/>
          <a:stretch>
            <a:fillRect/>
          </a:stretch>
        </p:blipFill>
        <p:spPr>
          <a:xfrm>
            <a:off x="5818266" y="1901978"/>
            <a:ext cx="1872952" cy="337469"/>
          </a:xfrm>
          <a:prstGeom prst="rect">
            <a:avLst/>
          </a:prstGeom>
        </p:spPr>
      </p:pic>
      <p:sp>
        <p:nvSpPr>
          <p:cNvPr id="24" name="Rectangle 12">
            <a:extLst>
              <a:ext uri="{FF2B5EF4-FFF2-40B4-BE49-F238E27FC236}">
                <a16:creationId xmlns="" xmlns:a16="http://schemas.microsoft.com/office/drawing/2014/main" id="{7E3D8312-895D-4C0B-9313-D410E0D18937}"/>
              </a:ext>
            </a:extLst>
          </p:cNvPr>
          <p:cNvSpPr>
            <a:spLocks noChangeArrowheads="1"/>
          </p:cNvSpPr>
          <p:nvPr/>
        </p:nvSpPr>
        <p:spPr bwMode="auto">
          <a:xfrm>
            <a:off x="2606147" y="4436729"/>
            <a:ext cx="1703703" cy="564923"/>
          </a:xfrm>
          <a:prstGeom prst="rect">
            <a:avLst/>
          </a:prstGeom>
          <a:solidFill>
            <a:schemeClr val="bg1"/>
          </a:solidFill>
          <a:ln>
            <a:noFill/>
            <a:headEnd/>
            <a:tailEnd/>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91434" tIns="45718" rIns="91434" bIns="45718" anchor="t"/>
          <a:lstStyle/>
          <a:p>
            <a:pPr algn="ctr"/>
            <a:r>
              <a:rPr lang="en-US" sz="1100" b="1" dirty="0">
                <a:solidFill>
                  <a:schemeClr val="tx1"/>
                </a:solidFill>
              </a:rPr>
              <a:t>McKesson</a:t>
            </a:r>
          </a:p>
          <a:p>
            <a:pPr algn="ctr"/>
            <a:r>
              <a:rPr lang="en-US" sz="1100" b="1" dirty="0">
                <a:solidFill>
                  <a:schemeClr val="tx1"/>
                </a:solidFill>
              </a:rPr>
              <a:t>ASD / Oncology Supply</a:t>
            </a:r>
          </a:p>
          <a:p>
            <a:pPr algn="ctr"/>
            <a:r>
              <a:rPr lang="en-US" sz="1100" b="1" dirty="0">
                <a:solidFill>
                  <a:schemeClr val="tx1"/>
                </a:solidFill>
              </a:rPr>
              <a:t>Cardinal Health</a:t>
            </a:r>
          </a:p>
        </p:txBody>
      </p:sp>
      <p:cxnSp>
        <p:nvCxnSpPr>
          <p:cNvPr id="25" name="Elbow Connector 67">
            <a:extLst>
              <a:ext uri="{FF2B5EF4-FFF2-40B4-BE49-F238E27FC236}">
                <a16:creationId xmlns="" xmlns:a16="http://schemas.microsoft.com/office/drawing/2014/main" id="{CFAB278A-3909-4149-BCCE-FCE654927D5C}"/>
              </a:ext>
            </a:extLst>
          </p:cNvPr>
          <p:cNvCxnSpPr>
            <a:cxnSpLocks/>
            <a:stCxn id="30" idx="2"/>
            <a:endCxn id="5" idx="1"/>
          </p:cNvCxnSpPr>
          <p:nvPr/>
        </p:nvCxnSpPr>
        <p:spPr>
          <a:xfrm rot="16200000" flipH="1">
            <a:off x="1202577" y="3362133"/>
            <a:ext cx="1074488" cy="1346072"/>
          </a:xfrm>
          <a:prstGeom prst="bentConnector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Elbow Connector 67">
            <a:extLst>
              <a:ext uri="{FF2B5EF4-FFF2-40B4-BE49-F238E27FC236}">
                <a16:creationId xmlns="" xmlns:a16="http://schemas.microsoft.com/office/drawing/2014/main" id="{F2FD9215-789D-40DF-8A7E-3426F945D8AD}"/>
              </a:ext>
            </a:extLst>
          </p:cNvPr>
          <p:cNvCxnSpPr>
            <a:cxnSpLocks/>
          </p:cNvCxnSpPr>
          <p:nvPr/>
        </p:nvCxnSpPr>
        <p:spPr>
          <a:xfrm flipV="1">
            <a:off x="4473925" y="4157204"/>
            <a:ext cx="664719" cy="459478"/>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Elbow Connector 67">
            <a:extLst>
              <a:ext uri="{FF2B5EF4-FFF2-40B4-BE49-F238E27FC236}">
                <a16:creationId xmlns="" xmlns:a16="http://schemas.microsoft.com/office/drawing/2014/main" id="{E68A84B3-6E57-4961-853E-E073D0BB67B4}"/>
              </a:ext>
            </a:extLst>
          </p:cNvPr>
          <p:cNvCxnSpPr>
            <a:cxnSpLocks/>
            <a:endCxn id="7" idx="2"/>
          </p:cNvCxnSpPr>
          <p:nvPr/>
        </p:nvCxnSpPr>
        <p:spPr>
          <a:xfrm rot="5400000" flipH="1" flipV="1">
            <a:off x="6623185" y="3300804"/>
            <a:ext cx="271765" cy="1"/>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087307" y="6401220"/>
            <a:ext cx="2716696" cy="261610"/>
          </a:xfrm>
          <a:prstGeom prst="rect">
            <a:avLst/>
          </a:prstGeom>
          <a:noFill/>
        </p:spPr>
        <p:txBody>
          <a:bodyPr wrap="square" rtlCol="0">
            <a:spAutoFit/>
          </a:bodyPr>
          <a:lstStyle/>
          <a:p>
            <a:r>
              <a:rPr lang="en-US" sz="1100" dirty="0">
                <a:solidFill>
                  <a:schemeClr val="bg1"/>
                </a:solidFill>
              </a:rPr>
              <a:t>Copyright 2019 Puma Biotechnology</a:t>
            </a:r>
          </a:p>
        </p:txBody>
      </p:sp>
      <p:pic>
        <p:nvPicPr>
          <p:cNvPr id="30" name="Picture 29">
            <a:extLst>
              <a:ext uri="{FF2B5EF4-FFF2-40B4-BE49-F238E27FC236}">
                <a16:creationId xmlns="" xmlns:a16="http://schemas.microsoft.com/office/drawing/2014/main" id="{96169E4D-5135-4E6B-9D09-7C24CD5C1B0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832" y="2821058"/>
            <a:ext cx="1933905" cy="676867"/>
          </a:xfrm>
          <a:prstGeom prst="rect">
            <a:avLst/>
          </a:prstGeom>
          <a:ln>
            <a:noFill/>
          </a:ln>
        </p:spPr>
      </p:pic>
    </p:spTree>
    <p:extLst>
      <p:ext uri="{BB962C8B-B14F-4D97-AF65-F5344CB8AC3E}">
        <p14:creationId xmlns:p14="http://schemas.microsoft.com/office/powerpoint/2010/main" val="1633891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 xmlns:a16="http://schemas.microsoft.com/office/drawing/2014/main" id="{84C6C8D9-CA43-4BCA-B862-F2EB7DC78729}"/>
              </a:ext>
            </a:extLst>
          </p:cNvPr>
          <p:cNvGraphicFramePr>
            <a:graphicFrameLocks/>
          </p:cNvGraphicFramePr>
          <p:nvPr>
            <p:extLst>
              <p:ext uri="{D42A27DB-BD31-4B8C-83A1-F6EECF244321}">
                <p14:modId xmlns:p14="http://schemas.microsoft.com/office/powerpoint/2010/main" val="3952885169"/>
              </p:ext>
            </p:extLst>
          </p:nvPr>
        </p:nvGraphicFramePr>
        <p:xfrm>
          <a:off x="371061" y="1078295"/>
          <a:ext cx="8097078" cy="491183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0"/>
            <a:ext cx="9144000" cy="1005840"/>
          </a:xfrm>
        </p:spPr>
        <p:txBody>
          <a:bodyPr>
            <a:normAutofit/>
          </a:bodyPr>
          <a:lstStyle/>
          <a:p>
            <a:pPr algn="ctr"/>
            <a:r>
              <a:rPr lang="en-US" b="1" dirty="0"/>
              <a:t>$200.5 M in Net Revenue in 2018</a:t>
            </a:r>
            <a:r>
              <a:rPr lang="en-US" dirty="0"/>
              <a:t/>
            </a:r>
            <a:br>
              <a:rPr lang="en-US" dirty="0"/>
            </a:br>
            <a:r>
              <a:rPr lang="en-US" sz="2700" i="1" dirty="0"/>
              <a:t>16% growth from Q3 to Q4 - 2018</a:t>
            </a:r>
            <a:endParaRPr lang="en-US" i="1" dirty="0"/>
          </a:p>
        </p:txBody>
      </p:sp>
      <p:sp>
        <p:nvSpPr>
          <p:cNvPr id="4" name="Slide Number Placeholder 3"/>
          <p:cNvSpPr>
            <a:spLocks noGrp="1"/>
          </p:cNvSpPr>
          <p:nvPr>
            <p:ph type="sldNum" sz="quarter" idx="12"/>
          </p:nvPr>
        </p:nvSpPr>
        <p:spPr/>
        <p:txBody>
          <a:bodyPr/>
          <a:lstStyle/>
          <a:p>
            <a:pPr marL="0" marR="0" lvl="0" indent="0" algn="r" defTabSz="914332" rtl="0" eaLnBrk="1" fontAlgn="auto" latinLnBrk="0" hangingPunct="1">
              <a:lnSpc>
                <a:spcPct val="100000"/>
              </a:lnSpc>
              <a:spcBef>
                <a:spcPts val="0"/>
              </a:spcBef>
              <a:spcAft>
                <a:spcPts val="0"/>
              </a:spcAft>
              <a:buClrTx/>
              <a:buSzTx/>
              <a:buFontTx/>
              <a:buNone/>
              <a:tabLst/>
              <a:defRPr/>
            </a:pPr>
            <a:fld id="{C5256D79-6D78-4C39-B8F4-F5DD92BCEE6B}"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332"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Arrow: Up 4">
            <a:extLst>
              <a:ext uri="{FF2B5EF4-FFF2-40B4-BE49-F238E27FC236}">
                <a16:creationId xmlns="" xmlns:a16="http://schemas.microsoft.com/office/drawing/2014/main" id="{5BAA716D-C67C-42DB-9731-E84902E64B61}"/>
              </a:ext>
            </a:extLst>
          </p:cNvPr>
          <p:cNvSpPr/>
          <p:nvPr/>
        </p:nvSpPr>
        <p:spPr>
          <a:xfrm rot="4115199">
            <a:off x="6971429" y="2048305"/>
            <a:ext cx="159474" cy="863780"/>
          </a:xfrm>
          <a:prstGeom prst="upArrow">
            <a:avLst>
              <a:gd name="adj1" fmla="val 56339"/>
              <a:gd name="adj2" fmla="val 50000"/>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332"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a:ln>
                <a:noFill/>
              </a:ln>
              <a:solidFill>
                <a:prstClr val="white"/>
              </a:solidFill>
              <a:effectLst/>
              <a:uLnTx/>
              <a:uFillTx/>
              <a:latin typeface="Calibri"/>
              <a:ea typeface="+mn-ea"/>
              <a:cs typeface="+mn-cs"/>
            </a:endParaRPr>
          </a:p>
        </p:txBody>
      </p:sp>
      <p:sp>
        <p:nvSpPr>
          <p:cNvPr id="6" name="TextBox 5">
            <a:extLst>
              <a:ext uri="{FF2B5EF4-FFF2-40B4-BE49-F238E27FC236}">
                <a16:creationId xmlns="" xmlns:a16="http://schemas.microsoft.com/office/drawing/2014/main" id="{3CD8AB8B-1DA7-415C-AD53-FC337B2C4102}"/>
              </a:ext>
            </a:extLst>
          </p:cNvPr>
          <p:cNvSpPr txBox="1"/>
          <p:nvPr/>
        </p:nvSpPr>
        <p:spPr>
          <a:xfrm>
            <a:off x="6538687" y="2045493"/>
            <a:ext cx="817853" cy="400110"/>
          </a:xfrm>
          <a:prstGeom prst="rect">
            <a:avLst/>
          </a:prstGeom>
          <a:noFill/>
        </p:spPr>
        <p:txBody>
          <a:bodyPr wrap="none" rtlCol="0">
            <a:sp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C00000"/>
                </a:solidFill>
                <a:effectLst/>
                <a:uLnTx/>
                <a:uFillTx/>
                <a:latin typeface="Calibri"/>
                <a:ea typeface="+mn-ea"/>
                <a:cs typeface="+mn-cs"/>
              </a:rPr>
              <a:t>+ 16%</a:t>
            </a:r>
          </a:p>
        </p:txBody>
      </p:sp>
      <p:sp>
        <p:nvSpPr>
          <p:cNvPr id="9" name="TextBox 8"/>
          <p:cNvSpPr txBox="1"/>
          <p:nvPr/>
        </p:nvSpPr>
        <p:spPr>
          <a:xfrm>
            <a:off x="2124890" y="6411483"/>
            <a:ext cx="2325189" cy="261610"/>
          </a:xfrm>
          <a:prstGeom prst="rect">
            <a:avLst/>
          </a:prstGeom>
          <a:noFill/>
        </p:spPr>
        <p:txBody>
          <a:bodyPr wrap="square" rtlCol="0">
            <a:spAutoFit/>
          </a:bodyPr>
          <a:lstStyle/>
          <a:p>
            <a:r>
              <a:rPr lang="en-US" sz="1100" dirty="0">
                <a:solidFill>
                  <a:schemeClr val="bg1"/>
                </a:solidFill>
              </a:rPr>
              <a:t>Copyright 2019 Puma Biotechnology</a:t>
            </a:r>
          </a:p>
        </p:txBody>
      </p:sp>
    </p:spTree>
    <p:extLst>
      <p:ext uri="{BB962C8B-B14F-4D97-AF65-F5344CB8AC3E}">
        <p14:creationId xmlns:p14="http://schemas.microsoft.com/office/powerpoint/2010/main" val="297023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 xmlns:a16="http://schemas.microsoft.com/office/drawing/2014/main" id="{949D47E9-D158-434E-960A-1A87F3DBC41E}"/>
              </a:ext>
            </a:extLst>
          </p:cNvPr>
          <p:cNvGraphicFramePr>
            <a:graphicFrameLocks/>
          </p:cNvGraphicFramePr>
          <p:nvPr>
            <p:extLst>
              <p:ext uri="{D42A27DB-BD31-4B8C-83A1-F6EECF244321}">
                <p14:modId xmlns:p14="http://schemas.microsoft.com/office/powerpoint/2010/main" val="748954826"/>
              </p:ext>
            </p:extLst>
          </p:nvPr>
        </p:nvGraphicFramePr>
        <p:xfrm>
          <a:off x="404567" y="1268759"/>
          <a:ext cx="8225083" cy="4546254"/>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448E6C82-8AB4-BD45-B15D-FB06D44F9AA4}" type="slidenum">
              <a:rPr lang="en-US" smtClean="0">
                <a:solidFill>
                  <a:schemeClr val="bg1"/>
                </a:solidFill>
              </a:rPr>
              <a:pPr/>
              <a:t>5</a:t>
            </a:fld>
            <a:endParaRPr lang="en-US" dirty="0">
              <a:solidFill>
                <a:schemeClr val="bg1"/>
              </a:solidFill>
            </a:endParaRPr>
          </a:p>
        </p:txBody>
      </p:sp>
      <p:sp>
        <p:nvSpPr>
          <p:cNvPr id="8" name="Title 1"/>
          <p:cNvSpPr>
            <a:spLocks noGrp="1"/>
          </p:cNvSpPr>
          <p:nvPr>
            <p:ph type="title"/>
          </p:nvPr>
        </p:nvSpPr>
        <p:spPr>
          <a:xfrm>
            <a:off x="0" y="1"/>
            <a:ext cx="9144000" cy="982980"/>
          </a:xfrm>
        </p:spPr>
        <p:txBody>
          <a:bodyPr>
            <a:noAutofit/>
          </a:bodyPr>
          <a:lstStyle/>
          <a:p>
            <a:pPr algn="ctr"/>
            <a:r>
              <a:rPr lang="en-US" sz="3200" dirty="0"/>
              <a:t>Bottles Sold By Quarter</a:t>
            </a:r>
            <a:br>
              <a:rPr lang="en-US" sz="3200" dirty="0"/>
            </a:br>
            <a:r>
              <a:rPr lang="en-US" sz="2400" i="1" dirty="0"/>
              <a:t>12% growth from Q3 to Q4 - 2018</a:t>
            </a:r>
            <a:endParaRPr lang="en-US" sz="3200" dirty="0"/>
          </a:p>
        </p:txBody>
      </p:sp>
      <p:sp>
        <p:nvSpPr>
          <p:cNvPr id="12" name="Arrow: Up 11">
            <a:extLst>
              <a:ext uri="{FF2B5EF4-FFF2-40B4-BE49-F238E27FC236}">
                <a16:creationId xmlns="" xmlns:a16="http://schemas.microsoft.com/office/drawing/2014/main" id="{2835310A-A97B-4A2A-B836-5DB2B4E01678}"/>
              </a:ext>
            </a:extLst>
          </p:cNvPr>
          <p:cNvSpPr/>
          <p:nvPr/>
        </p:nvSpPr>
        <p:spPr>
          <a:xfrm rot="4231523" flipH="1">
            <a:off x="7136976" y="1739809"/>
            <a:ext cx="65561" cy="739775"/>
          </a:xfrm>
          <a:prstGeom prst="upArrow">
            <a:avLst>
              <a:gd name="adj1" fmla="val 56339"/>
              <a:gd name="adj2" fmla="val 50000"/>
            </a:avLst>
          </a:prstGeom>
          <a:ln w="9525">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4" name="TextBox 13">
            <a:extLst>
              <a:ext uri="{FF2B5EF4-FFF2-40B4-BE49-F238E27FC236}">
                <a16:creationId xmlns="" xmlns:a16="http://schemas.microsoft.com/office/drawing/2014/main" id="{FC7B49B5-6F1E-44AF-A512-FA8FEF5DD171}"/>
              </a:ext>
            </a:extLst>
          </p:cNvPr>
          <p:cNvSpPr txBox="1"/>
          <p:nvPr/>
        </p:nvSpPr>
        <p:spPr>
          <a:xfrm>
            <a:off x="6730230" y="1681766"/>
            <a:ext cx="808235" cy="369332"/>
          </a:xfrm>
          <a:prstGeom prst="rect">
            <a:avLst/>
          </a:prstGeom>
          <a:noFill/>
        </p:spPr>
        <p:txBody>
          <a:bodyPr wrap="none" rtlCol="0">
            <a:spAutoFit/>
          </a:bodyPr>
          <a:lstStyle/>
          <a:p>
            <a:pPr algn="ctr"/>
            <a:r>
              <a:rPr lang="en-US" b="1" i="1" dirty="0">
                <a:solidFill>
                  <a:srgbClr val="C00000"/>
                </a:solidFill>
              </a:rPr>
              <a:t>+ 12% </a:t>
            </a:r>
          </a:p>
        </p:txBody>
      </p:sp>
      <p:sp>
        <p:nvSpPr>
          <p:cNvPr id="2" name="TextBox 1"/>
          <p:cNvSpPr txBox="1"/>
          <p:nvPr/>
        </p:nvSpPr>
        <p:spPr>
          <a:xfrm>
            <a:off x="2081348" y="6407723"/>
            <a:ext cx="2333898" cy="261610"/>
          </a:xfrm>
          <a:prstGeom prst="rect">
            <a:avLst/>
          </a:prstGeom>
          <a:noFill/>
        </p:spPr>
        <p:txBody>
          <a:bodyPr wrap="square" rtlCol="0">
            <a:spAutoFit/>
          </a:bodyPr>
          <a:lstStyle/>
          <a:p>
            <a:r>
              <a:rPr lang="en-US" sz="1100" dirty="0">
                <a:solidFill>
                  <a:schemeClr val="bg1"/>
                </a:solidFill>
              </a:rPr>
              <a:t>Copyright 2019 Puma Biotechnology</a:t>
            </a:r>
          </a:p>
        </p:txBody>
      </p:sp>
      <p:sp>
        <p:nvSpPr>
          <p:cNvPr id="9" name="Rectangle 8">
            <a:extLst>
              <a:ext uri="{FF2B5EF4-FFF2-40B4-BE49-F238E27FC236}">
                <a16:creationId xmlns="" xmlns:a16="http://schemas.microsoft.com/office/drawing/2014/main" id="{E851AC94-E46F-4CF1-BA19-6469BE983FB8}"/>
              </a:ext>
            </a:extLst>
          </p:cNvPr>
          <p:cNvSpPr/>
          <p:nvPr/>
        </p:nvSpPr>
        <p:spPr>
          <a:xfrm>
            <a:off x="643806" y="5920076"/>
            <a:ext cx="7603067" cy="253916"/>
          </a:xfrm>
          <a:prstGeom prst="rect">
            <a:avLst/>
          </a:prstGeom>
        </p:spPr>
        <p:txBody>
          <a:bodyPr wrap="square">
            <a:spAutoFit/>
          </a:bodyPr>
          <a:lstStyle/>
          <a:p>
            <a:pPr marL="171450" indent="-171450">
              <a:buFont typeface="Arial" panose="020B0604020202020204" pitchFamily="34" charset="0"/>
              <a:buChar char="•"/>
            </a:pPr>
            <a:r>
              <a:rPr lang="en-US" sz="1050" b="1" i="1" dirty="0">
                <a:solidFill>
                  <a:schemeClr val="accent1">
                    <a:lumMod val="50000"/>
                  </a:schemeClr>
                </a:solidFill>
              </a:rPr>
              <a:t>SP = Specialty Pharmacy Network, SD = Specialty Distributor Network</a:t>
            </a:r>
          </a:p>
        </p:txBody>
      </p:sp>
    </p:spTree>
    <p:extLst>
      <p:ext uri="{BB962C8B-B14F-4D97-AF65-F5344CB8AC3E}">
        <p14:creationId xmlns:p14="http://schemas.microsoft.com/office/powerpoint/2010/main" val="1098615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577"/>
          </a:xfrm>
        </p:spPr>
        <p:txBody>
          <a:bodyPr>
            <a:normAutofit/>
          </a:bodyPr>
          <a:lstStyle/>
          <a:p>
            <a:pPr algn="ctr"/>
            <a:r>
              <a:rPr lang="en-US" sz="3100" dirty="0"/>
              <a:t>Anti-Diarrheal Voucher Program</a:t>
            </a:r>
            <a:r>
              <a:rPr lang="en-US" sz="2800" dirty="0"/>
              <a:t/>
            </a:r>
            <a:br>
              <a:rPr lang="en-US" sz="2800" dirty="0"/>
            </a:br>
            <a:r>
              <a:rPr lang="en-US" sz="2700" i="1" dirty="0"/>
              <a:t>Launched in Q3 2018</a:t>
            </a:r>
            <a:endParaRPr lang="en-US" sz="2800" i="1" dirty="0"/>
          </a:p>
        </p:txBody>
      </p:sp>
      <p:sp>
        <p:nvSpPr>
          <p:cNvPr id="4" name="Slide Number Placeholder 3"/>
          <p:cNvSpPr>
            <a:spLocks noGrp="1"/>
          </p:cNvSpPr>
          <p:nvPr>
            <p:ph type="sldNum" sz="quarter" idx="12"/>
          </p:nvPr>
        </p:nvSpPr>
        <p:spPr/>
        <p:txBody>
          <a:bodyPr/>
          <a:lstStyle/>
          <a:p>
            <a:fld id="{448E6C82-8AB4-BD45-B15D-FB06D44F9AA4}" type="slidenum">
              <a:rPr lang="en-US" smtClean="0">
                <a:solidFill>
                  <a:schemeClr val="bg1"/>
                </a:solidFill>
              </a:rPr>
              <a:pPr/>
              <a:t>6</a:t>
            </a:fld>
            <a:endParaRPr lang="en-US" dirty="0">
              <a:solidFill>
                <a:schemeClr val="bg1"/>
              </a:solidFill>
            </a:endParaRPr>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320" y="1246373"/>
            <a:ext cx="3421679" cy="4944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a:extLst>
              <a:ext uri="{FF2B5EF4-FFF2-40B4-BE49-F238E27FC236}">
                <a16:creationId xmlns="" xmlns:a16="http://schemas.microsoft.com/office/drawing/2014/main" id="{A65DB764-A5AC-48D7-AD4E-C4E837662925}"/>
              </a:ext>
            </a:extLst>
          </p:cNvPr>
          <p:cNvSpPr/>
          <p:nvPr/>
        </p:nvSpPr>
        <p:spPr>
          <a:xfrm>
            <a:off x="5155163" y="1992303"/>
            <a:ext cx="3212549" cy="3046988"/>
          </a:xfrm>
          <a:prstGeom prst="rect">
            <a:avLst/>
          </a:prstGeom>
        </p:spPr>
        <p:txBody>
          <a:bodyPr wrap="square">
            <a:spAutoFit/>
          </a:bodyPr>
          <a:lstStyle/>
          <a:p>
            <a:pPr algn="ctr"/>
            <a:r>
              <a:rPr lang="en-US" sz="2400" b="1" dirty="0">
                <a:solidFill>
                  <a:prstClr val="black"/>
                </a:solidFill>
              </a:rPr>
              <a:t>Free for Eligible Patients</a:t>
            </a:r>
          </a:p>
          <a:p>
            <a:pPr algn="ctr"/>
            <a:endParaRPr lang="en-US" sz="2400" b="1" dirty="0">
              <a:solidFill>
                <a:prstClr val="black"/>
              </a:solidFill>
            </a:endParaRPr>
          </a:p>
          <a:p>
            <a:pPr algn="ctr"/>
            <a:r>
              <a:rPr lang="en-US" sz="2400" b="1" u="sng" dirty="0">
                <a:solidFill>
                  <a:prstClr val="black"/>
                </a:solidFill>
              </a:rPr>
              <a:t>Anti-Diarrheal Products</a:t>
            </a:r>
          </a:p>
          <a:p>
            <a:pPr algn="ctr"/>
            <a:endParaRPr lang="en-US" sz="2400" b="1" dirty="0">
              <a:solidFill>
                <a:prstClr val="black"/>
              </a:solidFill>
            </a:endParaRPr>
          </a:p>
          <a:p>
            <a:pPr marL="285750" indent="-285750">
              <a:buFont typeface="Arial" panose="020B0604020202020204" pitchFamily="34" charset="0"/>
              <a:buChar char="•"/>
            </a:pPr>
            <a:r>
              <a:rPr lang="en-US" sz="2400" b="1" dirty="0">
                <a:solidFill>
                  <a:prstClr val="black"/>
                </a:solidFill>
              </a:rPr>
              <a:t>Loperamide</a:t>
            </a:r>
          </a:p>
          <a:p>
            <a:pPr marL="285750" indent="-285750">
              <a:buFont typeface="Arial" panose="020B0604020202020204" pitchFamily="34" charset="0"/>
              <a:buChar char="•"/>
            </a:pPr>
            <a:r>
              <a:rPr lang="en-US" sz="2400" b="1" dirty="0">
                <a:solidFill>
                  <a:prstClr val="black"/>
                </a:solidFill>
              </a:rPr>
              <a:t>Colestipol</a:t>
            </a:r>
          </a:p>
          <a:p>
            <a:pPr marL="285750" indent="-285750">
              <a:buFont typeface="Arial" panose="020B0604020202020204" pitchFamily="34" charset="0"/>
              <a:buChar char="•"/>
            </a:pPr>
            <a:r>
              <a:rPr lang="en-US" sz="2400" b="1" dirty="0">
                <a:solidFill>
                  <a:prstClr val="black"/>
                </a:solidFill>
              </a:rPr>
              <a:t>Budesonide</a:t>
            </a:r>
          </a:p>
        </p:txBody>
      </p:sp>
      <p:sp>
        <p:nvSpPr>
          <p:cNvPr id="5" name="TextBox 4"/>
          <p:cNvSpPr txBox="1"/>
          <p:nvPr/>
        </p:nvSpPr>
        <p:spPr>
          <a:xfrm>
            <a:off x="2098766" y="6424544"/>
            <a:ext cx="2290354" cy="261610"/>
          </a:xfrm>
          <a:prstGeom prst="rect">
            <a:avLst/>
          </a:prstGeom>
          <a:noFill/>
        </p:spPr>
        <p:txBody>
          <a:bodyPr wrap="square" rtlCol="0">
            <a:spAutoFit/>
          </a:bodyPr>
          <a:lstStyle/>
          <a:p>
            <a:r>
              <a:rPr lang="en-US" sz="1100" dirty="0">
                <a:solidFill>
                  <a:schemeClr val="bg1"/>
                </a:solidFill>
              </a:rPr>
              <a:t>Copyright 2019 Puma Biotechnology</a:t>
            </a:r>
          </a:p>
        </p:txBody>
      </p:sp>
    </p:spTree>
    <p:extLst>
      <p:ext uri="{BB962C8B-B14F-4D97-AF65-F5344CB8AC3E}">
        <p14:creationId xmlns:p14="http://schemas.microsoft.com/office/powerpoint/2010/main" val="2731502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96705"/>
          </a:xfrm>
        </p:spPr>
        <p:txBody>
          <a:bodyPr>
            <a:noAutofit/>
          </a:bodyPr>
          <a:lstStyle/>
          <a:p>
            <a:pPr algn="ctr"/>
            <a:r>
              <a:rPr lang="en-US" sz="2800" dirty="0"/>
              <a:t>Time to First Dispense in Specialty Pharmacy Network</a:t>
            </a:r>
          </a:p>
        </p:txBody>
      </p:sp>
      <p:sp>
        <p:nvSpPr>
          <p:cNvPr id="4" name="Slide Number Placeholder 3"/>
          <p:cNvSpPr>
            <a:spLocks noGrp="1"/>
          </p:cNvSpPr>
          <p:nvPr>
            <p:ph type="sldNum" sz="quarter" idx="12"/>
          </p:nvPr>
        </p:nvSpPr>
        <p:spPr/>
        <p:txBody>
          <a:bodyPr/>
          <a:lstStyle/>
          <a:p>
            <a:fld id="{C5256D79-6D78-4C39-B8F4-F5DD92BCEE6B}" type="slidenum">
              <a:rPr lang="en-US" smtClean="0"/>
              <a:t>7</a:t>
            </a:fld>
            <a:endParaRPr lang="en-US"/>
          </a:p>
        </p:txBody>
      </p:sp>
      <p:sp>
        <p:nvSpPr>
          <p:cNvPr id="6" name="Rectangle 5">
            <a:extLst>
              <a:ext uri="{FF2B5EF4-FFF2-40B4-BE49-F238E27FC236}">
                <a16:creationId xmlns="" xmlns:a16="http://schemas.microsoft.com/office/drawing/2014/main" id="{8A8C09CD-D773-49A3-B88C-CB818520987D}"/>
              </a:ext>
            </a:extLst>
          </p:cNvPr>
          <p:cNvSpPr/>
          <p:nvPr/>
        </p:nvSpPr>
        <p:spPr>
          <a:xfrm>
            <a:off x="0" y="5422654"/>
            <a:ext cx="9144000" cy="498024"/>
          </a:xfrm>
          <a:prstGeom prst="rect">
            <a:avLst/>
          </a:prstGeom>
          <a:solidFill>
            <a:srgbClr val="8CB4E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4" tIns="60957" rIns="121914" bIns="60957" rtlCol="0" anchor="ctr"/>
          <a:lstStyle/>
          <a:p>
            <a:pPr algn="ctr" defTabSz="914354"/>
            <a:r>
              <a:rPr lang="en-US" sz="1600" b="1" i="1" dirty="0">
                <a:solidFill>
                  <a:schemeClr val="tx1"/>
                </a:solidFill>
              </a:rPr>
              <a:t>74% of patients receive their first dispense within 15 days of a network SP receiving the RX</a:t>
            </a:r>
          </a:p>
        </p:txBody>
      </p:sp>
      <p:sp>
        <p:nvSpPr>
          <p:cNvPr id="8" name="TextBox 7"/>
          <p:cNvSpPr txBox="1"/>
          <p:nvPr/>
        </p:nvSpPr>
        <p:spPr>
          <a:xfrm>
            <a:off x="2133600" y="6401221"/>
            <a:ext cx="2716696" cy="261610"/>
          </a:xfrm>
          <a:prstGeom prst="rect">
            <a:avLst/>
          </a:prstGeom>
          <a:noFill/>
        </p:spPr>
        <p:txBody>
          <a:bodyPr wrap="square" rtlCol="0">
            <a:spAutoFit/>
          </a:bodyPr>
          <a:lstStyle/>
          <a:p>
            <a:r>
              <a:rPr lang="en-US" sz="1100" dirty="0">
                <a:solidFill>
                  <a:schemeClr val="bg1"/>
                </a:solidFill>
              </a:rPr>
              <a:t>Copyright 2019 Puma Biotechnology</a:t>
            </a:r>
          </a:p>
        </p:txBody>
      </p:sp>
      <p:graphicFrame>
        <p:nvGraphicFramePr>
          <p:cNvPr id="11" name="Chart 10">
            <a:extLst>
              <a:ext uri="{FF2B5EF4-FFF2-40B4-BE49-F238E27FC236}">
                <a16:creationId xmlns="" xmlns:a16="http://schemas.microsoft.com/office/drawing/2014/main" id="{40982968-1A47-42E1-8CB7-A32926BB6B74}"/>
              </a:ext>
            </a:extLst>
          </p:cNvPr>
          <p:cNvGraphicFramePr>
            <a:graphicFrameLocks/>
          </p:cNvGraphicFramePr>
          <p:nvPr>
            <p:extLst>
              <p:ext uri="{D42A27DB-BD31-4B8C-83A1-F6EECF244321}">
                <p14:modId xmlns:p14="http://schemas.microsoft.com/office/powerpoint/2010/main" val="3561112342"/>
              </p:ext>
            </p:extLst>
          </p:nvPr>
        </p:nvGraphicFramePr>
        <p:xfrm>
          <a:off x="274400" y="1046416"/>
          <a:ext cx="8595200" cy="40416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2923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256D79-6D78-4C39-B8F4-F5DD92BCEE6B}" type="slidenum">
              <a:rPr lang="en-US" smtClean="0"/>
              <a:t>8</a:t>
            </a:fld>
            <a:endParaRPr lang="en-US"/>
          </a:p>
        </p:txBody>
      </p:sp>
      <p:sp>
        <p:nvSpPr>
          <p:cNvPr id="7" name="Title 1"/>
          <p:cNvSpPr txBox="1">
            <a:spLocks/>
          </p:cNvSpPr>
          <p:nvPr/>
        </p:nvSpPr>
        <p:spPr>
          <a:xfrm>
            <a:off x="0" y="1"/>
            <a:ext cx="9144000" cy="912254"/>
          </a:xfrm>
          <a:prstGeom prst="rect">
            <a:avLst/>
          </a:prstGeom>
          <a:gradFill flip="none" rotWithShape="1">
            <a:gsLst>
              <a:gs pos="25000">
                <a:srgbClr val="8CB4E3"/>
              </a:gs>
              <a:gs pos="100000">
                <a:schemeClr val="bg1"/>
              </a:gs>
            </a:gsLst>
            <a:lin ang="0" scaled="1"/>
            <a:tileRect/>
          </a:gradFill>
        </p:spPr>
        <p:txBody>
          <a:bodyPr vert="horz" lIns="457200" tIns="45720" rIns="457200" bIns="45720" rtlCol="0" anchor="b" anchorCtr="0">
            <a:normAutofit/>
          </a:bodyPr>
          <a:lstStyle>
            <a:lvl1pPr algn="l" defTabSz="914400" rtl="0" eaLnBrk="1" latinLnBrk="0" hangingPunct="1">
              <a:spcBef>
                <a:spcPct val="0"/>
              </a:spcBef>
              <a:buNone/>
              <a:defRPr sz="3000" kern="1200">
                <a:solidFill>
                  <a:schemeClr val="tx1"/>
                </a:solidFill>
                <a:latin typeface="+mj-lt"/>
                <a:ea typeface="+mj-ea"/>
                <a:cs typeface="+mj-cs"/>
              </a:defRPr>
            </a:lvl1pPr>
          </a:lstStyle>
          <a:p>
            <a:pPr algn="ctr"/>
            <a:r>
              <a:rPr lang="en-US" dirty="0"/>
              <a:t>68% of Targeted Prescribers Reached</a:t>
            </a:r>
          </a:p>
        </p:txBody>
      </p:sp>
      <p:sp>
        <p:nvSpPr>
          <p:cNvPr id="8" name="Rectangle 7">
            <a:extLst>
              <a:ext uri="{FF2B5EF4-FFF2-40B4-BE49-F238E27FC236}">
                <a16:creationId xmlns="" xmlns:a16="http://schemas.microsoft.com/office/drawing/2014/main" id="{95B37829-9AA4-4D42-8079-8F78865CF539}"/>
              </a:ext>
            </a:extLst>
          </p:cNvPr>
          <p:cNvSpPr/>
          <p:nvPr/>
        </p:nvSpPr>
        <p:spPr>
          <a:xfrm>
            <a:off x="643806" y="5771215"/>
            <a:ext cx="7603067" cy="415498"/>
          </a:xfrm>
          <a:prstGeom prst="rect">
            <a:avLst/>
          </a:prstGeom>
        </p:spPr>
        <p:txBody>
          <a:bodyPr wrap="square">
            <a:spAutoFit/>
          </a:bodyPr>
          <a:lstStyle/>
          <a:p>
            <a:pPr marL="171450" indent="-171450">
              <a:buFont typeface="Arial" panose="020B0604020202020204" pitchFamily="34" charset="0"/>
              <a:buChar char="•"/>
            </a:pPr>
            <a:r>
              <a:rPr lang="en-US" sz="1050" b="1" i="1" dirty="0">
                <a:solidFill>
                  <a:schemeClr val="accent1">
                    <a:lumMod val="50000"/>
                  </a:schemeClr>
                </a:solidFill>
              </a:rPr>
              <a:t>Reach defined as physician detailed.</a:t>
            </a:r>
          </a:p>
          <a:p>
            <a:pPr marL="171450" indent="-171450">
              <a:buFont typeface="Arial" panose="020B0604020202020204" pitchFamily="34" charset="0"/>
              <a:buChar char="•"/>
            </a:pPr>
            <a:r>
              <a:rPr lang="en-US" sz="1050" b="1" i="1" dirty="0">
                <a:solidFill>
                  <a:schemeClr val="accent1">
                    <a:lumMod val="50000"/>
                  </a:schemeClr>
                </a:solidFill>
              </a:rPr>
              <a:t>Numbers reported for historical quarters may be slightly different from previous statements due to data updates</a:t>
            </a:r>
          </a:p>
        </p:txBody>
      </p:sp>
      <p:graphicFrame>
        <p:nvGraphicFramePr>
          <p:cNvPr id="6" name="Chart 5">
            <a:extLst>
              <a:ext uri="{FF2B5EF4-FFF2-40B4-BE49-F238E27FC236}">
                <a16:creationId xmlns="" xmlns:a16="http://schemas.microsoft.com/office/drawing/2014/main" id="{5A138E4A-ED46-4553-BB2B-CC4699029A87}"/>
              </a:ext>
            </a:extLst>
          </p:cNvPr>
          <p:cNvGraphicFramePr>
            <a:graphicFrameLocks/>
          </p:cNvGraphicFramePr>
          <p:nvPr>
            <p:extLst>
              <p:ext uri="{D42A27DB-BD31-4B8C-83A1-F6EECF244321}">
                <p14:modId xmlns:p14="http://schemas.microsoft.com/office/powerpoint/2010/main" val="1188221309"/>
              </p:ext>
            </p:extLst>
          </p:nvPr>
        </p:nvGraphicFramePr>
        <p:xfrm>
          <a:off x="932364" y="1155014"/>
          <a:ext cx="7221036" cy="440299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2076262" y="6454241"/>
            <a:ext cx="2717075" cy="261610"/>
          </a:xfrm>
          <a:prstGeom prst="rect">
            <a:avLst/>
          </a:prstGeom>
          <a:noFill/>
        </p:spPr>
        <p:txBody>
          <a:bodyPr wrap="square" rtlCol="0">
            <a:spAutoFit/>
          </a:bodyPr>
          <a:lstStyle/>
          <a:p>
            <a:r>
              <a:rPr lang="en-US" sz="1100" dirty="0">
                <a:solidFill>
                  <a:schemeClr val="bg1"/>
                </a:solidFill>
              </a:rPr>
              <a:t>Copyright 2019 Puma Biotechnology</a:t>
            </a:r>
          </a:p>
        </p:txBody>
      </p:sp>
    </p:spTree>
    <p:extLst>
      <p:ext uri="{BB962C8B-B14F-4D97-AF65-F5344CB8AC3E}">
        <p14:creationId xmlns:p14="http://schemas.microsoft.com/office/powerpoint/2010/main" val="1844128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5881"/>
          </a:xfrm>
        </p:spPr>
        <p:txBody>
          <a:bodyPr/>
          <a:lstStyle/>
          <a:p>
            <a:pPr algn="ctr"/>
            <a:r>
              <a:rPr lang="en-US" dirty="0"/>
              <a:t>Rest of World Partnerships – Timelines</a:t>
            </a:r>
          </a:p>
        </p:txBody>
      </p:sp>
      <p:sp>
        <p:nvSpPr>
          <p:cNvPr id="4" name="Slide Number Placeholder 3"/>
          <p:cNvSpPr>
            <a:spLocks noGrp="1"/>
          </p:cNvSpPr>
          <p:nvPr>
            <p:ph type="sldNum" sz="quarter" idx="12"/>
          </p:nvPr>
        </p:nvSpPr>
        <p:spPr/>
        <p:txBody>
          <a:bodyPr/>
          <a:lstStyle/>
          <a:p>
            <a:fld id="{C5256D79-6D78-4C39-B8F4-F5DD92BCEE6B}" type="slidenum">
              <a:rPr lang="en-US" smtClean="0"/>
              <a:t>9</a:t>
            </a:fld>
            <a:endParaRPr lang="en-US"/>
          </a:p>
        </p:txBody>
      </p:sp>
      <p:sp>
        <p:nvSpPr>
          <p:cNvPr id="5" name="TextBox 4"/>
          <p:cNvSpPr txBox="1"/>
          <p:nvPr/>
        </p:nvSpPr>
        <p:spPr>
          <a:xfrm>
            <a:off x="2133600" y="6401221"/>
            <a:ext cx="2716696" cy="261610"/>
          </a:xfrm>
          <a:prstGeom prst="rect">
            <a:avLst/>
          </a:prstGeom>
          <a:noFill/>
        </p:spPr>
        <p:txBody>
          <a:bodyPr wrap="square" rtlCol="0">
            <a:spAutoFit/>
          </a:bodyPr>
          <a:lstStyle/>
          <a:p>
            <a:r>
              <a:rPr lang="en-US" sz="1100" dirty="0">
                <a:solidFill>
                  <a:schemeClr val="bg1"/>
                </a:solidFill>
              </a:rPr>
              <a:t>Copyright 2019 Puma Biotechnology</a:t>
            </a:r>
          </a:p>
        </p:txBody>
      </p:sp>
      <p:graphicFrame>
        <p:nvGraphicFramePr>
          <p:cNvPr id="11" name="Content Placeholder 5">
            <a:extLst>
              <a:ext uri="{FF2B5EF4-FFF2-40B4-BE49-F238E27FC236}">
                <a16:creationId xmlns="" xmlns:a16="http://schemas.microsoft.com/office/drawing/2014/main" id="{F1344242-4382-4068-9457-CA063D442DE0}"/>
              </a:ext>
            </a:extLst>
          </p:cNvPr>
          <p:cNvGraphicFramePr>
            <a:graphicFrameLocks/>
          </p:cNvGraphicFramePr>
          <p:nvPr>
            <p:extLst/>
          </p:nvPr>
        </p:nvGraphicFramePr>
        <p:xfrm>
          <a:off x="541247" y="1094328"/>
          <a:ext cx="8252233" cy="5115185"/>
        </p:xfrm>
        <a:graphic>
          <a:graphicData uri="http://schemas.openxmlformats.org/drawingml/2006/table">
            <a:tbl>
              <a:tblPr firstRow="1" bandRow="1">
                <a:tableStyleId>{6E25E649-3F16-4E02-A733-19D2CDBF48F0}</a:tableStyleId>
              </a:tblPr>
              <a:tblGrid>
                <a:gridCol w="2365639">
                  <a:extLst>
                    <a:ext uri="{9D8B030D-6E8A-4147-A177-3AD203B41FA5}">
                      <a16:colId xmlns="" xmlns:a16="http://schemas.microsoft.com/office/drawing/2014/main" val="20000"/>
                    </a:ext>
                  </a:extLst>
                </a:gridCol>
                <a:gridCol w="2880659">
                  <a:extLst>
                    <a:ext uri="{9D8B030D-6E8A-4147-A177-3AD203B41FA5}">
                      <a16:colId xmlns="" xmlns:a16="http://schemas.microsoft.com/office/drawing/2014/main" val="20001"/>
                    </a:ext>
                  </a:extLst>
                </a:gridCol>
                <a:gridCol w="3005935">
                  <a:extLst>
                    <a:ext uri="{9D8B030D-6E8A-4147-A177-3AD203B41FA5}">
                      <a16:colId xmlns="" xmlns:a16="http://schemas.microsoft.com/office/drawing/2014/main" val="20002"/>
                    </a:ext>
                  </a:extLst>
                </a:gridCol>
              </a:tblGrid>
              <a:tr h="599712">
                <a:tc>
                  <a:txBody>
                    <a:bodyPr/>
                    <a:lstStyle/>
                    <a:p>
                      <a:pPr algn="ctr"/>
                      <a:r>
                        <a:rPr lang="en-US" sz="1900" dirty="0"/>
                        <a:t>Region</a:t>
                      </a:r>
                    </a:p>
                  </a:txBody>
                  <a:tcPr anchor="ctr"/>
                </a:tc>
                <a:tc>
                  <a:txBody>
                    <a:bodyPr/>
                    <a:lstStyle/>
                    <a:p>
                      <a:pPr algn="ctr"/>
                      <a:r>
                        <a:rPr lang="en-US" sz="1900" dirty="0"/>
                        <a:t>Partner</a:t>
                      </a:r>
                    </a:p>
                  </a:txBody>
                  <a:tcPr anchor="ctr"/>
                </a:tc>
                <a:tc>
                  <a:txBody>
                    <a:bodyPr/>
                    <a:lstStyle/>
                    <a:p>
                      <a:pPr algn="ctr"/>
                      <a:r>
                        <a:rPr lang="en-US" sz="1800" dirty="0"/>
                        <a:t>Expected</a:t>
                      </a:r>
                      <a:r>
                        <a:rPr lang="en-US" sz="1800" baseline="0" dirty="0"/>
                        <a:t> Regulatory Approval</a:t>
                      </a:r>
                      <a:endParaRPr lang="en-US" sz="1800" dirty="0"/>
                    </a:p>
                  </a:txBody>
                  <a:tcPr anchor="ctr"/>
                </a:tc>
                <a:extLst>
                  <a:ext uri="{0D108BD9-81ED-4DB2-BD59-A6C34878D82A}">
                    <a16:rowId xmlns="" xmlns:a16="http://schemas.microsoft.com/office/drawing/2014/main" val="10000"/>
                  </a:ext>
                </a:extLst>
              </a:tr>
              <a:tr h="599712">
                <a:tc>
                  <a:txBody>
                    <a:bodyPr/>
                    <a:lstStyle/>
                    <a:p>
                      <a:r>
                        <a:rPr lang="en-US" sz="1900" dirty="0"/>
                        <a:t>Australia</a:t>
                      </a:r>
                    </a:p>
                  </a:txBody>
                  <a:tcPr/>
                </a:tc>
                <a:tc>
                  <a:txBody>
                    <a:bodyPr/>
                    <a:lstStyle/>
                    <a:p>
                      <a:pPr marL="0" indent="0">
                        <a:buFont typeface="Arial" panose="020B0604020202020204" pitchFamily="34" charset="0"/>
                        <a:buNone/>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u="none" strike="noStrike" kern="1200" cap="none" spc="0" normalizeH="0" baseline="0" noProof="0" dirty="0">
                          <a:ln>
                            <a:noFill/>
                          </a:ln>
                          <a:effectLst/>
                          <a:uLnTx/>
                          <a:uFillTx/>
                        </a:rPr>
                        <a:t>1H 2019</a:t>
                      </a:r>
                      <a:endParaRPr kumimoji="0" lang="en-US" sz="16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 xmlns:a16="http://schemas.microsoft.com/office/drawing/2014/main" val="10001"/>
                  </a:ext>
                </a:extLst>
              </a:tr>
              <a:tr h="599712">
                <a:tc>
                  <a:txBody>
                    <a:bodyPr/>
                    <a:lstStyle/>
                    <a:p>
                      <a:pPr marL="0" marR="0" indent="0" algn="l" defTabSz="914332" rtl="0" eaLnBrk="1" fontAlgn="auto" latinLnBrk="0" hangingPunct="1">
                        <a:lnSpc>
                          <a:spcPct val="100000"/>
                        </a:lnSpc>
                        <a:spcBef>
                          <a:spcPts val="0"/>
                        </a:spcBef>
                        <a:spcAft>
                          <a:spcPts val="0"/>
                        </a:spcAft>
                        <a:buClrTx/>
                        <a:buSzTx/>
                        <a:buFontTx/>
                        <a:buNone/>
                        <a:tabLst/>
                        <a:defRPr/>
                      </a:pPr>
                      <a:r>
                        <a:rPr lang="en-US" sz="1900" dirty="0"/>
                        <a:t>Israel</a:t>
                      </a:r>
                    </a:p>
                  </a:txBody>
                  <a:tcPr/>
                </a:tc>
                <a:tc>
                  <a:txBody>
                    <a:bodyPr/>
                    <a:lstStyle/>
                    <a:p>
                      <a:pPr marL="0" marR="0" indent="0" algn="l" defTabSz="914332"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u="none" strike="noStrike" kern="1200" cap="none" spc="0" normalizeH="0" baseline="0" noProof="0" dirty="0">
                          <a:ln>
                            <a:noFill/>
                          </a:ln>
                          <a:effectLst/>
                          <a:uLnTx/>
                          <a:uFillTx/>
                        </a:rPr>
                        <a:t>1H 2019</a:t>
                      </a:r>
                    </a:p>
                    <a:p>
                      <a:endParaRPr lang="en-US" sz="1900" dirty="0"/>
                    </a:p>
                  </a:txBody>
                  <a:tcPr/>
                </a:tc>
                <a:extLst>
                  <a:ext uri="{0D108BD9-81ED-4DB2-BD59-A6C34878D82A}">
                    <a16:rowId xmlns="" xmlns:a16="http://schemas.microsoft.com/office/drawing/2014/main" val="10002"/>
                  </a:ext>
                </a:extLst>
              </a:tr>
              <a:tr h="599712">
                <a:tc>
                  <a:txBody>
                    <a:bodyPr/>
                    <a:lstStyle/>
                    <a:p>
                      <a:r>
                        <a:rPr lang="en-US" sz="1900" dirty="0"/>
                        <a:t>Canada</a:t>
                      </a:r>
                    </a:p>
                  </a:txBody>
                  <a:tcPr/>
                </a:tc>
                <a:tc>
                  <a:txBody>
                    <a:bodyPr/>
                    <a:lstStyle/>
                    <a:p>
                      <a:pPr marL="0" indent="0">
                        <a:buFont typeface="Arial" panose="020B0604020202020204" pitchFamily="34" charset="0"/>
                        <a:buNone/>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u="none" strike="noStrike" kern="1200" cap="none" spc="0" normalizeH="0" baseline="0" noProof="0" dirty="0">
                          <a:ln>
                            <a:noFill/>
                          </a:ln>
                          <a:effectLst/>
                          <a:uLnTx/>
                          <a:uFillTx/>
                        </a:rPr>
                        <a:t>2H 2019</a:t>
                      </a:r>
                      <a:endParaRPr kumimoji="0" lang="en-US" sz="1600" b="0" i="0" u="none" strike="noStrike" kern="1200" cap="none" spc="0" normalizeH="0" baseline="0" noProof="0" dirty="0">
                        <a:ln>
                          <a:noFill/>
                        </a:ln>
                        <a:solidFill>
                          <a:prstClr val="black"/>
                        </a:solidFill>
                        <a:effectLst/>
                        <a:uLnTx/>
                        <a:uFillTx/>
                        <a:latin typeface="+mn-lt"/>
                        <a:ea typeface="+mn-ea"/>
                        <a:cs typeface="+mn-cs"/>
                      </a:endParaRPr>
                    </a:p>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 xmlns:a16="http://schemas.microsoft.com/office/drawing/2014/main" val="1794704442"/>
                  </a:ext>
                </a:extLst>
              </a:tr>
              <a:tr h="852521">
                <a:tc>
                  <a:txBody>
                    <a:bodyPr/>
                    <a:lstStyle/>
                    <a:p>
                      <a:pPr marL="0" marR="0" indent="0" algn="l" defTabSz="914332" rtl="0" eaLnBrk="1" fontAlgn="auto" latinLnBrk="0" hangingPunct="1">
                        <a:lnSpc>
                          <a:spcPct val="100000"/>
                        </a:lnSpc>
                        <a:spcBef>
                          <a:spcPts val="0"/>
                        </a:spcBef>
                        <a:spcAft>
                          <a:spcPts val="0"/>
                        </a:spcAft>
                        <a:buClrTx/>
                        <a:buSzTx/>
                        <a:buFontTx/>
                        <a:buNone/>
                        <a:tabLst/>
                        <a:defRPr/>
                      </a:pPr>
                      <a:r>
                        <a:rPr lang="en-US" sz="1900" baseline="0" dirty="0"/>
                        <a:t>Greater </a:t>
                      </a:r>
                      <a:r>
                        <a:rPr lang="en-US" sz="1900" dirty="0"/>
                        <a:t>China</a:t>
                      </a:r>
                    </a:p>
                  </a:txBody>
                  <a:tcPr/>
                </a:tc>
                <a:tc>
                  <a:txBody>
                    <a:bodyPr/>
                    <a:lstStyle/>
                    <a:p>
                      <a:pPr marL="285750" indent="-285750">
                        <a:buFont typeface="Arial" panose="020B0604020202020204" pitchFamily="34" charset="0"/>
                        <a:buChar char="•"/>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u="none" strike="noStrike" kern="1200" cap="none" spc="0" normalizeH="0" baseline="0" noProof="0" dirty="0">
                          <a:ln>
                            <a:noFill/>
                          </a:ln>
                          <a:effectLst/>
                          <a:uLnTx/>
                          <a:uFillTx/>
                        </a:rPr>
                        <a:t>1H 2020 – China</a:t>
                      </a:r>
                    </a:p>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1H 2020 – Hong Kong</a:t>
                      </a:r>
                    </a:p>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1H 2020 – Taiwan</a:t>
                      </a:r>
                    </a:p>
                  </a:txBody>
                  <a:tcPr/>
                </a:tc>
                <a:extLst>
                  <a:ext uri="{0D108BD9-81ED-4DB2-BD59-A6C34878D82A}">
                    <a16:rowId xmlns="" xmlns:a16="http://schemas.microsoft.com/office/drawing/2014/main" val="10003"/>
                  </a:ext>
                </a:extLst>
              </a:tr>
              <a:tr h="1578785">
                <a:tc>
                  <a:txBody>
                    <a:bodyPr/>
                    <a:lstStyle/>
                    <a:p>
                      <a:r>
                        <a:rPr lang="en-US" sz="1900"/>
                        <a:t>Latin</a:t>
                      </a:r>
                      <a:r>
                        <a:rPr lang="en-US" sz="1900" baseline="0"/>
                        <a:t> America</a:t>
                      </a:r>
                    </a:p>
                    <a:p>
                      <a:r>
                        <a:rPr lang="en-US" sz="1900" baseline="0"/>
                        <a:t>South America</a:t>
                      </a:r>
                      <a:endParaRPr lang="en-US" sz="1900" dirty="0"/>
                    </a:p>
                  </a:txBody>
                  <a:tcPr/>
                </a:tc>
                <a:tc>
                  <a:txBody>
                    <a:bodyPr/>
                    <a:lstStyle/>
                    <a:p>
                      <a:pPr marL="285750" indent="-285750">
                        <a:buFont typeface="Arial" panose="020B0604020202020204" pitchFamily="34" charset="0"/>
                        <a:buChar char="•"/>
                      </a:pPr>
                      <a:endParaRPr lang="en-US" sz="1600" baseline="0" dirty="0"/>
                    </a:p>
                  </a:txBody>
                  <a:tcPr/>
                </a:tc>
                <a:tc>
                  <a:txBody>
                    <a:bodyPr/>
                    <a:lstStyle/>
                    <a:p>
                      <a:pPr marL="342900" marR="0" lvl="0" indent="-342900">
                        <a:spcBef>
                          <a:spcPts val="0"/>
                        </a:spcBef>
                        <a:spcAft>
                          <a:spcPts val="0"/>
                        </a:spcAft>
                        <a:buFont typeface="Arial"/>
                        <a:buChar char="•"/>
                        <a:tabLst>
                          <a:tab pos="457200" algn="l"/>
                        </a:tabLst>
                      </a:pPr>
                      <a:r>
                        <a:rPr lang="en-US" sz="1600" dirty="0">
                          <a:effectLst/>
                          <a:latin typeface="+mn-lt"/>
                          <a:ea typeface="Calibri"/>
                          <a:cs typeface="Times New Roman"/>
                        </a:rPr>
                        <a:t>2H 2019 – Mexico</a:t>
                      </a:r>
                    </a:p>
                    <a:p>
                      <a:pPr marL="342900" marR="0" lvl="0" indent="-342900">
                        <a:spcBef>
                          <a:spcPts val="0"/>
                        </a:spcBef>
                        <a:spcAft>
                          <a:spcPts val="0"/>
                        </a:spcAft>
                        <a:buFont typeface="Arial"/>
                        <a:buChar char="•"/>
                        <a:tabLst>
                          <a:tab pos="457200" algn="l"/>
                        </a:tabLst>
                      </a:pPr>
                      <a:r>
                        <a:rPr lang="en-US" sz="1600" dirty="0">
                          <a:effectLst/>
                          <a:latin typeface="+mn-lt"/>
                          <a:ea typeface="Calibri"/>
                          <a:cs typeface="Times New Roman"/>
                        </a:rPr>
                        <a:t>1H 2020 – Argentina </a:t>
                      </a:r>
                    </a:p>
                    <a:p>
                      <a:pPr marL="342900" marR="0" lvl="0" indent="-342900">
                        <a:spcBef>
                          <a:spcPts val="0"/>
                        </a:spcBef>
                        <a:spcAft>
                          <a:spcPts val="0"/>
                        </a:spcAft>
                        <a:buFont typeface="Arial"/>
                        <a:buChar char="•"/>
                        <a:tabLst>
                          <a:tab pos="457200" algn="l"/>
                        </a:tabLst>
                      </a:pPr>
                      <a:r>
                        <a:rPr lang="en-US" sz="1600" dirty="0">
                          <a:effectLst/>
                          <a:latin typeface="+mn-lt"/>
                          <a:ea typeface="Calibri"/>
                          <a:cs typeface="Times New Roman"/>
                        </a:rPr>
                        <a:t>1H 2020 – Chile</a:t>
                      </a:r>
                    </a:p>
                    <a:p>
                      <a:pPr marL="342900" marR="0" lvl="0" indent="-342900">
                        <a:spcBef>
                          <a:spcPts val="0"/>
                        </a:spcBef>
                        <a:spcAft>
                          <a:spcPts val="0"/>
                        </a:spcAft>
                        <a:buFont typeface="Arial"/>
                        <a:buChar char="•"/>
                        <a:tabLst>
                          <a:tab pos="457200" algn="l"/>
                        </a:tabLst>
                      </a:pPr>
                      <a:r>
                        <a:rPr lang="en-US" sz="1600" dirty="0">
                          <a:effectLst/>
                          <a:latin typeface="+mn-lt"/>
                          <a:ea typeface="Calibri"/>
                          <a:cs typeface="Times New Roman"/>
                        </a:rPr>
                        <a:t>1H 2020 – Ecuador</a:t>
                      </a:r>
                    </a:p>
                    <a:p>
                      <a:pPr marL="342900" marR="0" lvl="0" indent="-342900">
                        <a:spcBef>
                          <a:spcPts val="0"/>
                        </a:spcBef>
                        <a:spcAft>
                          <a:spcPts val="0"/>
                        </a:spcAft>
                        <a:buFont typeface="Arial"/>
                        <a:buChar char="•"/>
                        <a:tabLst>
                          <a:tab pos="457200" algn="l"/>
                        </a:tabLst>
                      </a:pPr>
                      <a:r>
                        <a:rPr lang="en-US" sz="1600" dirty="0">
                          <a:effectLst/>
                          <a:latin typeface="+mn-lt"/>
                          <a:ea typeface="Calibri"/>
                          <a:cs typeface="Times New Roman"/>
                        </a:rPr>
                        <a:t>1H 2020 – Peru</a:t>
                      </a:r>
                    </a:p>
                    <a:p>
                      <a:pPr marL="342900" marR="0" lvl="0" indent="-342900">
                        <a:spcBef>
                          <a:spcPts val="0"/>
                        </a:spcBef>
                        <a:spcAft>
                          <a:spcPts val="0"/>
                        </a:spcAft>
                        <a:buFont typeface="Arial"/>
                        <a:buChar char="•"/>
                        <a:tabLst>
                          <a:tab pos="457200" algn="l"/>
                        </a:tabLst>
                      </a:pPr>
                      <a:r>
                        <a:rPr lang="en-US" sz="1600" dirty="0">
                          <a:effectLst/>
                          <a:latin typeface="+mn-lt"/>
                          <a:ea typeface="Calibri"/>
                          <a:cs typeface="Times New Roman"/>
                        </a:rPr>
                        <a:t>2H 2020 – Colombia</a:t>
                      </a:r>
                    </a:p>
                    <a:p>
                      <a:pPr marL="342900" marR="0" lvl="0" indent="-342900">
                        <a:spcBef>
                          <a:spcPts val="0"/>
                        </a:spcBef>
                        <a:spcAft>
                          <a:spcPts val="0"/>
                        </a:spcAft>
                        <a:buFont typeface="Arial"/>
                        <a:buChar char="•"/>
                        <a:tabLst>
                          <a:tab pos="457200" algn="l"/>
                        </a:tabLst>
                      </a:pPr>
                      <a:r>
                        <a:rPr lang="en-US" sz="1600" dirty="0">
                          <a:effectLst/>
                          <a:latin typeface="+mn-lt"/>
                          <a:ea typeface="Calibri"/>
                          <a:cs typeface="Times New Roman"/>
                        </a:rPr>
                        <a:t>1H 2021 – Brazil</a:t>
                      </a:r>
                    </a:p>
                  </a:txBody>
                  <a:tcPr/>
                </a:tc>
                <a:extLst>
                  <a:ext uri="{0D108BD9-81ED-4DB2-BD59-A6C34878D82A}">
                    <a16:rowId xmlns="" xmlns:a16="http://schemas.microsoft.com/office/drawing/2014/main" val="10004"/>
                  </a:ext>
                </a:extLst>
              </a:tr>
            </a:tbl>
          </a:graphicData>
        </a:graphic>
      </p:graphicFrame>
      <p:pic>
        <p:nvPicPr>
          <p:cNvPr id="12" name="Picture 2" descr="http://www.canbridgepharma.com/Home/images/header/logo.png">
            <a:extLst>
              <a:ext uri="{FF2B5EF4-FFF2-40B4-BE49-F238E27FC236}">
                <a16:creationId xmlns="" xmlns:a16="http://schemas.microsoft.com/office/drawing/2014/main" id="{4EEDFA0C-7396-466F-8602-ED12B15B86E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62500" y="3642723"/>
            <a:ext cx="1781867" cy="77472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a:extLst>
              <a:ext uri="{FF2B5EF4-FFF2-40B4-BE49-F238E27FC236}">
                <a16:creationId xmlns="" xmlns:a16="http://schemas.microsoft.com/office/drawing/2014/main" id="{47EB5C11-8B4E-4F68-8702-F388997C1BC8}"/>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16579" y="2357415"/>
            <a:ext cx="1776633" cy="539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4">
            <a:extLst>
              <a:ext uri="{FF2B5EF4-FFF2-40B4-BE49-F238E27FC236}">
                <a16:creationId xmlns="" xmlns:a16="http://schemas.microsoft.com/office/drawing/2014/main" id="{F825F1D4-D419-4396-963F-DF5B55CF74AA}"/>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401540" y="4882328"/>
            <a:ext cx="2072336" cy="489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6" descr="logo">
            <a:extLst>
              <a:ext uri="{FF2B5EF4-FFF2-40B4-BE49-F238E27FC236}">
                <a16:creationId xmlns="" xmlns:a16="http://schemas.microsoft.com/office/drawing/2014/main" id="{64209D9A-023C-45C6-B5BD-4F97E0C5D27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88256" y="1776160"/>
            <a:ext cx="1833275" cy="51745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 xmlns:a16="http://schemas.microsoft.com/office/drawing/2014/main" id="{6C915F4B-1913-4853-AB37-4156066AEE74}"/>
              </a:ext>
            </a:extLst>
          </p:cNvPr>
          <p:cNvPicPr>
            <a:picLocks noChangeAspect="1"/>
          </p:cNvPicPr>
          <p:nvPr/>
        </p:nvPicPr>
        <p:blipFill rotWithShape="1">
          <a:blip r:embed="rId6"/>
          <a:srcRect t="13263" b="15917"/>
          <a:stretch/>
        </p:blipFill>
        <p:spPr>
          <a:xfrm>
            <a:off x="3935840" y="2962404"/>
            <a:ext cx="854995" cy="605504"/>
          </a:xfrm>
          <a:prstGeom prst="rect">
            <a:avLst/>
          </a:prstGeom>
        </p:spPr>
      </p:pic>
    </p:spTree>
    <p:extLst>
      <p:ext uri="{BB962C8B-B14F-4D97-AF65-F5344CB8AC3E}">
        <p14:creationId xmlns:p14="http://schemas.microsoft.com/office/powerpoint/2010/main" val="4245828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9835</TotalTime>
  <Words>480</Words>
  <Application>Microsoft Office PowerPoint</Application>
  <PresentationFormat>On-screen Show (4:3)</PresentationFormat>
  <Paragraphs>91</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Puma Biotechnology Earnings Call Commercial Update</vt:lpstr>
      <vt:lpstr>Forward-Looking Safe Harbor Statement</vt:lpstr>
      <vt:lpstr>Puma’s Pharmacy and Distributor Network</vt:lpstr>
      <vt:lpstr>$200.5 M in Net Revenue in 2018 16% growth from Q3 to Q4 - 2018</vt:lpstr>
      <vt:lpstr>Bottles Sold By Quarter 12% growth from Q3 to Q4 - 2018</vt:lpstr>
      <vt:lpstr>Anti-Diarrheal Voucher Program Launched in Q3 2018</vt:lpstr>
      <vt:lpstr>Time to First Dispense in Specialty Pharmacy Network</vt:lpstr>
      <vt:lpstr>PowerPoint Presentation</vt:lpstr>
      <vt:lpstr>Rest of World Partnerships – Timelines</vt:lpstr>
      <vt:lpstr>Puma Biotechnology Earnings Call Commercial Update</vt:lpstr>
    </vt:vector>
  </TitlesOfParts>
  <Company>Operatrix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Lo</dc:creator>
  <cp:lastModifiedBy>Mariann Ohanesian</cp:lastModifiedBy>
  <cp:revision>508</cp:revision>
  <cp:lastPrinted>2019-02-26T19:09:13Z</cp:lastPrinted>
  <dcterms:created xsi:type="dcterms:W3CDTF">2015-11-20T17:26:34Z</dcterms:created>
  <dcterms:modified xsi:type="dcterms:W3CDTF">2019-03-01T00:34:31Z</dcterms:modified>
</cp:coreProperties>
</file>